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2" r:id="rId3"/>
    <p:sldMasterId id="2147483992" r:id="rId4"/>
    <p:sldMasterId id="2147484004" r:id="rId5"/>
    <p:sldMasterId id="2147484016" r:id="rId6"/>
    <p:sldMasterId id="2147484127" r:id="rId7"/>
    <p:sldMasterId id="2147484294" r:id="rId8"/>
    <p:sldMasterId id="2147484306" r:id="rId9"/>
    <p:sldMasterId id="2147484366" r:id="rId10"/>
    <p:sldMasterId id="2147484598" r:id="rId11"/>
    <p:sldMasterId id="2147485094" r:id="rId12"/>
  </p:sldMasterIdLst>
  <p:sldIdLst>
    <p:sldId id="314" r:id="rId13"/>
    <p:sldId id="319" r:id="rId14"/>
    <p:sldId id="320" r:id="rId15"/>
    <p:sldId id="321" r:id="rId16"/>
    <p:sldId id="315" r:id="rId17"/>
    <p:sldId id="316" r:id="rId18"/>
    <p:sldId id="317" r:id="rId19"/>
    <p:sldId id="318" r:id="rId20"/>
    <p:sldId id="281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59" r:id="rId29"/>
    <p:sldId id="277" r:id="rId30"/>
    <p:sldId id="278" r:id="rId31"/>
    <p:sldId id="287" r:id="rId32"/>
    <p:sldId id="280" r:id="rId33"/>
    <p:sldId id="304" r:id="rId34"/>
    <p:sldId id="302" r:id="rId35"/>
    <p:sldId id="303" r:id="rId36"/>
    <p:sldId id="293" r:id="rId37"/>
    <p:sldId id="292" r:id="rId38"/>
    <p:sldId id="294" r:id="rId39"/>
    <p:sldId id="305" r:id="rId40"/>
    <p:sldId id="291" r:id="rId41"/>
    <p:sldId id="289" r:id="rId42"/>
    <p:sldId id="290" r:id="rId43"/>
  </p:sldIdLst>
  <p:sldSz cx="9144000" cy="6858000" type="screen4x3"/>
  <p:notesSz cx="6873875" cy="100615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9B"/>
    <a:srgbClr val="0049DA"/>
    <a:srgbClr val="002774"/>
    <a:srgbClr val="AFFFAF"/>
    <a:srgbClr val="DDFFEE"/>
    <a:srgbClr val="565656"/>
    <a:srgbClr val="FFFF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27" autoAdjust="0"/>
  </p:normalViewPr>
  <p:slideViewPr>
    <p:cSldViewPr snapToGrid="0">
      <p:cViewPr varScale="1">
        <p:scale>
          <a:sx n="79" d="100"/>
          <a:sy n="79" d="100"/>
        </p:scale>
        <p:origin x="-7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EDE66-4641-46E1-B384-04DB998BCF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F452-F0F6-4551-8213-A1E4874B11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4DF15C-52A0-4AE4-AEC3-07A0FFFA7E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E00C5B-1B02-4A72-ACD9-4981FBD963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E719848-EB37-40AD-8253-C7517633BF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0DC01B-D864-48FE-AE20-DE7AA85818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FE503D-A63A-4A10-B37E-CCC6B3972F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1A5311-7961-41E0-AE3F-04387D2F10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87F988-ED14-40E3-89B1-332A42C41C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F06E0F6-CA00-44E1-A9C7-9D6E8A2747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64BB073-D0A8-4040-B0A2-A4B6F25F56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8A9288-ECD6-4CA0-9426-0C93CBCA1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4F6A-8342-477F-9D81-92F9D10CF2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01E509E-6DEA-4C7F-8ECE-919E5D38FF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008C1-BA25-451C-ABD7-FD299374C9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740BCF-EAAD-4F92-A494-95A8567443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DEA219-284C-41E4-B35C-93958715FD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F2DA44-9638-44E5-A212-B4A0329F4E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36A74A-C526-4DD0-BB74-F3E6839C6A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C17B83-78FF-436D-9439-FF861A4EAF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F6203D-2CC5-4C92-AF8E-1C7C3DAF4B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6FEC9E-F848-45EA-8A24-12F496CDC1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ACFEBD-CDE0-4F17-BD16-5D904B078B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D9BA-AC83-4197-95FE-B3FF2BF620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3C4859-FBF4-4B4A-BE06-0779015334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5FE5C6-92E3-4B76-8A6C-0613B6924E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4C47F5A3-24C1-4EE3-BD5E-8A40DE14B9D1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7FC627A0-62A4-43CA-9C13-4B886B4DBEF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8F8CAB85-A892-4BDC-A3D7-E616B74FAAD2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EC49FA0-38AD-45C7-9397-6FEB624DD6B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36CF5A49-1A38-4639-A1FE-06799497CFDC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AC8F1EF2-AA47-4C57-820F-8D865E390E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5516064B-1E84-4C9F-B6F7-805B6517BFC8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4A7939A0-C4CF-4112-AAB2-2BAA3679F9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A66485B6-C521-4232-9BE5-D85D5E75BEED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C1EB71C0-C147-4CED-8A5B-F0703199AC2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93ECFE21-29D6-4CF7-ACC4-FD35EF490E0B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B94E5760-16BE-4CC4-8122-218FFDB761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B0705EF-35DD-4D9A-ACB5-ED65B5F274E8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9A20EC24-C6F8-48A5-93E6-3DC95CB3BB2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16B63A2B-7805-4241-90DB-C6F8D9E3C7EA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F98DEFC-823E-47D7-B466-149E3D3FA3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9507-7AD3-412B-9816-F96B4159E7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C4FC91FD-3021-4965-9E75-9C0AC7A603FA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BD000754-4F27-4D3F-9776-DAACD2BCBD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78481449-7108-4DED-AED5-251C2A121E4E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FA028FED-AB7F-42F3-BD07-533007DBAD0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39EEE0FD-4311-43FE-B507-300F53F09179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E5435D8-949D-43DD-AE4F-670BA5629A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EDC4-B0B5-4F6D-8E6A-189D8C489C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315B-CB0A-4861-8675-941F2B47D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E5C7-E4F1-44E1-A8E1-FD08AD97A5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7E8F-8C87-407C-A60C-670A769B7D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18833-2C32-4A09-853E-86B1C971A2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3625-DEA9-4A71-9619-C9E89A9F94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AD6B-8649-499A-B0CF-52D1B9D97F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5FF4-601A-427A-8A4F-734591A3FC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635E-A03B-4816-AD6D-05D357562C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45D9-D8F9-4A46-8BE0-E3465B5816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7EBDDF-2CDA-470F-9596-C147739BC4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233FBB7-F45D-433D-A2F6-D868F71F40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11B6D2-98E2-4EDF-B56B-732FDFD4B3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0A48D26-5F6F-4072-837C-41097855E8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9ECC35-3FAC-494D-BCF6-13B9496AF1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7B9DA8-7E27-4EBA-B76B-320D6C027A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57F66D-979B-401A-9062-73CA20BD7D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97DF-32C8-40DA-B223-58A15C8C88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D7414E-2BE4-489F-81E2-0DB4179D48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127DD1-CACB-478F-BDAD-ADA6089F90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C82960-0C6F-4EA3-A12C-1B2EB82C47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0845F8-062C-4CF3-9452-E7DE10DAB4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7FC005-78C9-4F12-838D-9C82172223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9B8E14-5A8B-46B8-B0FE-95FC535129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5FC892-93CE-43F9-85B8-B3686E6802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81DF914-1FF0-4230-B750-4853C2B190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F54CF0-5A12-4194-BBC4-14FCEFEE9C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C12382-D2D9-4798-9F78-7933AB868A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5B70-C09E-4A74-9A02-2E65777DD3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7A8CCAF-2A73-499F-93B3-1A94A0CE62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77F636-08EA-48DB-9EAD-A5CB846F52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8DC1E0-F6A9-4CAE-BB50-A26F8E0A0A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61EC01-215B-4572-A3C2-EE7667795C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831044-CD53-42BC-B16E-FEC92185DF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C39A6E-2939-4DD9-8C19-7747A652D2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5C2F8B-15E3-4C6E-9F4B-3B3914F812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90CAA0-8B41-49D6-905A-D05723DAA8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EE6F44-8A78-4A47-8640-8DDC0B9632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8D166C-F158-4F13-A9B8-C9D0A909D4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91F8-2079-47B6-99EA-118663149B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9ADF84-636B-4ACB-8AE0-5A132D9789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E73E03-EC89-4F23-BAD2-D997E775CE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5ADA33-EA95-4692-872F-E6E776AA58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7025CB-090C-4F35-8D3B-9494B0AF37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2A9F196-1A02-40CF-95A0-789825B8C5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F956CD-646E-4674-9B47-F8DE5DD48E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9074-C8FE-4FC9-8CEA-9DA42C0CA1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A442-7561-4DAB-A6BB-D9E9D00848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0B1FA-5779-463A-8F51-8095D03A72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A9F8-022E-4BB1-AF4C-D1D9C7D3AC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3283-4699-4F28-AF84-515FD298BC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21E8-1C49-41BA-89F8-76A3BE00F3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0CB1-1361-423E-93CC-8606B5B5EF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C527-3427-4C04-A170-CA8A59EA85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75CF-8CA8-4BE0-A956-35483B3E19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00D40-754D-49CE-956B-6F5AFA8FF1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A139D-E53A-4025-9F93-88C952672B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1DF7D-C23F-44CE-A14E-C97A7554DD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6B960C-392C-484B-882E-4CCCBCB023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D97B2E-AE55-4977-87EF-8180441D02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2B4778-8360-4F1F-82CA-5C1AAD7FC2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C657-3445-46C4-923E-1310406041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6A13E9-5EF8-4B0B-90B9-3BE9DDF3D1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C816AF4-E02D-4FFB-BBA5-742B85773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19AFE3-F13C-4C90-BDE3-12C7A21971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DB618AD-65EA-4421-A982-A46AF3B3E3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D22317B-99FE-46F0-9F8A-E8AB454BE7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B15DCD-D80B-46D1-89A9-0093CD9023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7F69D6-66AD-4FED-B771-33988C00AD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D94418-E629-40C7-A211-3183208962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9FAE-7565-4D35-8126-2422D93B13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2778-4956-49CF-BF7B-24A88861CD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9AB31-7384-49DA-9AAC-F5CDB92227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1791-DD7A-4099-A128-4F58881C6F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1BEFE-F282-4C61-8043-394182A92A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9007-4A60-49E8-BF4A-3E12125993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FB29-3A3B-42D9-974E-F7645A0933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6E2B-26D2-42C7-BB09-03EBE29718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F965-CB4B-499C-8EBC-FC89842A2B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DA77-50D3-425D-984E-AE9CFE1870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5912-4DE5-4C02-AE38-7DAA2F9A7E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F7E5-E43D-4392-8950-E80488CDF0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49D2E-1220-4125-A78E-C01D99D559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A854-49F1-4A4E-98CF-E382F6A5F1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E14B9A-AEAA-4618-B47A-537CFDA507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662A38-A484-4C7C-AFF5-0FE95373BD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2A158-7000-4BA0-A54E-46F0317E61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FE4CBF-C0CE-4D2B-92AD-C87555DBC4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224EC5-5CA7-4394-B114-77C8017F04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72EA9D-700C-4B1F-ABF0-87FF44D289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631206-687C-4BF8-B7CC-1BA4D72E55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DADD25-3A6C-4CC0-B3AE-1D23F33520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BC7C2E-EE88-493C-ABDC-E8B11AB163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C9CC2C-731C-4854-A372-E7F160B68A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B8CC93-617E-49BA-97F4-CE3971F82E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1B0CE2-35A0-4C92-8866-8D16BABA22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  <p:sldLayoutId id="214748508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D4DB15C-D8D4-4B51-A856-F266267098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2150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D87174B-FC14-4842-98BC-B913A26A9ED9}" type="datetimeFigureOut">
              <a:rPr lang="es-ES_tradnl">
                <a:cs typeface="+mn-cs"/>
              </a:rPr>
              <a:pPr>
                <a:defRPr/>
              </a:pPr>
              <a:t>07/06/2017</a:t>
            </a:fld>
            <a:endParaRPr lang="es-ES_tradnl"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_tradnl"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6E44D6-9B21-4E2F-9575-E489BADBD7CC}" type="slidenum">
              <a:rPr lang="es-ES_tradnl">
                <a:cs typeface="+mn-cs"/>
              </a:rPr>
              <a:pPr>
                <a:defRPr/>
              </a:pPr>
              <a:t>‹Nº›</a:t>
            </a:fld>
            <a:endParaRPr lang="es-ES_tradnl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6F326A8-B90C-400E-97B4-160C3C32F5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80A2BED-E9C9-4169-B7D3-700FE555F1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F43AA96-2C5D-4DAD-8458-ED30F46E49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714FBEE-21EF-4BB6-8BFB-5F7364C4EF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FEB4D22-30D0-4294-ACEB-0F1FE9C33C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257721E-D68C-4A8A-90C1-A7169DAFDE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8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D224EB-384B-4FAC-BD23-E434C811EC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FE713BF-E82D-45AF-92C6-9D9E141ECA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sb@ua.es" TargetMode="External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sb267@ua.es" TargetMode="External"/><Relationship Id="rId2" Type="http://schemas.openxmlformats.org/officeDocument/2006/relationships/hyperlink" Target="mailto:jsb@ua.es" TargetMode="Externa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I:\UPUA\UPUA_2007-08\Listas\Cosas%20de%20la%20Presion.ppt" TargetMode="Externa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990099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FFFFFF"/>
                </a:solidFill>
                <a:latin typeface="Times New Roman" pitchFamily="18" charset="0"/>
              </a:rPr>
              <a:t>Julio V. Santos Benito    </a:t>
            </a:r>
            <a:r>
              <a:rPr lang="es-ES" sz="1200">
                <a:solidFill>
                  <a:srgbClr val="FF3300"/>
                </a:solidFill>
                <a:latin typeface="Times New Roman" pitchFamily="18" charset="0"/>
                <a:hlinkClick r:id="rId2"/>
              </a:rPr>
              <a:t>jsb@ua.es</a:t>
            </a:r>
            <a:r>
              <a:rPr lang="es-ES" sz="1200">
                <a:solidFill>
                  <a:srgbClr val="FF3300"/>
                </a:solidFill>
                <a:latin typeface="Times New Roman" pitchFamily="18" charset="0"/>
              </a:rPr>
              <a:t>     </a:t>
            </a:r>
            <a:r>
              <a:rPr lang="es-ES" sz="1000">
                <a:solidFill>
                  <a:srgbClr val="FFFF00"/>
                </a:solidFill>
                <a:latin typeface="Times New Roman" pitchFamily="18" charset="0"/>
              </a:rPr>
              <a:t>Departamento de Física Aplicada    Universidad de Alicante </a:t>
            </a:r>
            <a:endParaRPr lang="es-ES" sz="10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0" y="700088"/>
            <a:ext cx="9144000" cy="1425575"/>
            <a:chOff x="0" y="498765"/>
            <a:chExt cx="9144000" cy="1425038"/>
          </a:xfrm>
        </p:grpSpPr>
        <p:sp>
          <p:nvSpPr>
            <p:cNvPr id="9" name="8 Rectángulo"/>
            <p:cNvSpPr/>
            <p:nvPr/>
          </p:nvSpPr>
          <p:spPr bwMode="auto">
            <a:xfrm>
              <a:off x="0" y="498765"/>
              <a:ext cx="9144000" cy="1425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0" y="736800"/>
              <a:ext cx="9144000" cy="10457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3200" b="1" dirty="0">
                  <a:solidFill>
                    <a:srgbClr val="0049DA"/>
                  </a:solidFill>
                  <a:latin typeface="Arial Black" pitchFamily="34" charset="0"/>
                  <a:cs typeface="+mn-cs"/>
                </a:rPr>
                <a:t>LA INVESTIGACIÓN EN EL AULA - (IV)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s-ES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UN MODELO PARA LA APLICACIÓN DEL MÉTODO CIENTÍFICO.</a:t>
              </a:r>
              <a:endParaRPr lang="es-ES_tradnl" sz="2000" b="1" dirty="0">
                <a:solidFill>
                  <a:srgbClr val="0049DA"/>
                </a:solidFill>
                <a:latin typeface="Arial Black" pitchFamily="34" charset="0"/>
                <a:cs typeface="+mn-cs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8675" y="3195638"/>
            <a:ext cx="76358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FFFF00"/>
                </a:solidFill>
                <a:latin typeface="Calibri" pitchFamily="34" charset="0"/>
              </a:rPr>
              <a:t>¿Qué relación existe entre la altura desde la que cae un cuerpo y el tiempo que tarda en caer?</a:t>
            </a:r>
          </a:p>
          <a:p>
            <a:pPr algn="ctr">
              <a:spcBef>
                <a:spcPct val="50000"/>
              </a:spcBef>
            </a:pPr>
            <a:endParaRPr lang="es-ES" sz="2800" b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646113" y="323850"/>
            <a:ext cx="7667625" cy="6234113"/>
            <a:chOff x="407" y="204"/>
            <a:chExt cx="4830" cy="3927"/>
          </a:xfrm>
        </p:grpSpPr>
        <p:pic>
          <p:nvPicPr>
            <p:cNvPr id="129044" name="Picture 3" descr="e=f(t)_2"/>
            <p:cNvPicPr>
              <a:picLocks noChangeAspect="1" noChangeArrowheads="1"/>
            </p:cNvPicPr>
            <p:nvPr/>
          </p:nvPicPr>
          <p:blipFill>
            <a:blip r:embed="rId2" cstate="print"/>
            <a:srcRect l="6866" t="6049" r="10571" b="9976"/>
            <a:stretch>
              <a:fillRect/>
            </a:stretch>
          </p:blipFill>
          <p:spPr bwMode="auto">
            <a:xfrm>
              <a:off x="407" y="204"/>
              <a:ext cx="4830" cy="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45" name="Rectangle 4"/>
            <p:cNvSpPr>
              <a:spLocks noChangeArrowheads="1"/>
            </p:cNvSpPr>
            <p:nvPr/>
          </p:nvSpPr>
          <p:spPr bwMode="auto">
            <a:xfrm>
              <a:off x="3309" y="2839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676525" y="1739900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 rot="1827933">
            <a:off x="2501900" y="5132388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 rot="2525349">
            <a:off x="5586413" y="1108075"/>
            <a:ext cx="3016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506663" y="4970463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 rot="5400000">
            <a:off x="5771356" y="1056482"/>
            <a:ext cx="257175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516563" y="1254125"/>
            <a:ext cx="314325" cy="9207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540375" y="4459288"/>
            <a:ext cx="1365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0,000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551488" y="44577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0,286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6623050" y="4502150"/>
            <a:ext cx="234950" cy="234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2679700" y="4824413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9037" name="Line 15"/>
          <p:cNvSpPr>
            <a:spLocks noChangeShapeType="1"/>
          </p:cNvSpPr>
          <p:nvPr/>
        </p:nvSpPr>
        <p:spPr bwMode="auto">
          <a:xfrm>
            <a:off x="746125" y="6245225"/>
            <a:ext cx="80597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9038" name="Rectangle 16" descr="Diagonal hacia arriba ancha"/>
          <p:cNvSpPr>
            <a:spLocks noChangeArrowheads="1"/>
          </p:cNvSpPr>
          <p:nvPr/>
        </p:nvSpPr>
        <p:spPr bwMode="auto">
          <a:xfrm>
            <a:off x="746125" y="6246813"/>
            <a:ext cx="8047038" cy="25241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3B3B3B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9039" name="Text Box 17"/>
          <p:cNvSpPr txBox="1">
            <a:spLocks noChangeArrowheads="1"/>
          </p:cNvSpPr>
          <p:nvPr/>
        </p:nvSpPr>
        <p:spPr bwMode="auto">
          <a:xfrm>
            <a:off x="2419350" y="168275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Electroimán</a:t>
            </a:r>
          </a:p>
        </p:txBody>
      </p:sp>
      <p:sp>
        <p:nvSpPr>
          <p:cNvPr id="129040" name="Line 18"/>
          <p:cNvSpPr>
            <a:spLocks noChangeShapeType="1"/>
          </p:cNvSpPr>
          <p:nvPr/>
        </p:nvSpPr>
        <p:spPr bwMode="auto">
          <a:xfrm rot="20495487" flipH="1">
            <a:off x="2786063" y="520700"/>
            <a:ext cx="2952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29041" name="Text Box 19"/>
          <p:cNvSpPr txBox="1">
            <a:spLocks noChangeArrowheads="1"/>
          </p:cNvSpPr>
          <p:nvPr/>
        </p:nvSpPr>
        <p:spPr bwMode="auto">
          <a:xfrm>
            <a:off x="6286500" y="3332163"/>
            <a:ext cx="143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sp>
        <p:nvSpPr>
          <p:cNvPr id="129042" name="Line 20"/>
          <p:cNvSpPr>
            <a:spLocks noChangeShapeType="1"/>
          </p:cNvSpPr>
          <p:nvPr/>
        </p:nvSpPr>
        <p:spPr bwMode="auto">
          <a:xfrm rot="20495487" flipH="1">
            <a:off x="6508750" y="3724275"/>
            <a:ext cx="5715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49250" y="3108325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 = 0,4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2858E-6 L 5.27778E-6 0.44265 " pathEditMode="relative" ptsTypes="AA">
                                      <p:cBhvr>
                                        <p:cTn id="2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17 C 0.00365 -0.01272 0.01771 -0.01804 0.02257 -0.01804 C 0.05399 -0.01804 0.08611 0.06846 0.08611 0.15518 C 0.08611 0.11147 0.10226 0.06846 0.11736 0.06846 C 0.13351 0.06846 0.14879 0.11217 0.14879 0.15518 C 0.14879 0.13344 0.15677 0.11147 0.16476 0.11147 C 0.17292 0.11147 0.1809 0.13298 0.1809 0.15518 C 0.1809 0.14408 0.1849 0.13344 0.18889 0.13344 C 0.19306 0.13344 0.19705 0.14455 0.19705 0.15518 C 0.19705 0.14963 0.19913 0.14408 0.20104 0.14408 C 0.20208 0.14408 0.20504 0.14963 0.20504 0.15518 C 0.20504 0.15241 0.20608 0.14963 0.20712 0.14963 C 0.20712 0.15033 0.2092 0.15241 0.2092 0.15518 C 0.2092 0.15356 0.2092 0.15241 0.21024 0.15241 C 0.21024 0.1531 0.21129 0.1538 0.21129 0.15518 C 0.21129 0.15426 0.21129 0.15356 0.21129 0.1531 C 0.21233 0.1531 0.21233 0.1538 0.21233 0.15449 C 0.21337 0.15449 0.21337 0.1538 0.21337 0.1531 C 0.21458 0.1531 0.21458 0.1538 0.21458 0.15449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1" grpId="1" animBg="1"/>
      <p:bldP spid="9221" grpId="2" animBg="1"/>
      <p:bldP spid="9222" grpId="0" animBg="1"/>
      <p:bldP spid="9223" grpId="0" animBg="1"/>
      <p:bldP spid="9224" grpId="0" animBg="1"/>
      <p:bldP spid="9224" grpId="1" animBg="1"/>
      <p:bldP spid="9225" grpId="0" animBg="1"/>
      <p:bldP spid="9225" grpId="1" animBg="1"/>
      <p:bldP spid="9226" grpId="0" animBg="1"/>
      <p:bldP spid="9227" grpId="0"/>
      <p:bldP spid="9228" grpId="0"/>
      <p:bldP spid="9229" grpId="0" animBg="1"/>
      <p:bldP spid="9229" grpId="1" animBg="1"/>
      <p:bldP spid="9229" grpId="2" animBg="1"/>
      <p:bldP spid="9230" grpId="0" animBg="1"/>
      <p:bldP spid="9230" grpId="1" animBg="1"/>
      <p:bldP spid="92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646113" y="323850"/>
            <a:ext cx="7667625" cy="6234113"/>
            <a:chOff x="407" y="204"/>
            <a:chExt cx="4830" cy="3927"/>
          </a:xfrm>
        </p:grpSpPr>
        <p:pic>
          <p:nvPicPr>
            <p:cNvPr id="130068" name="Picture 3" descr="e=f(t)_2"/>
            <p:cNvPicPr>
              <a:picLocks noChangeAspect="1" noChangeArrowheads="1"/>
            </p:cNvPicPr>
            <p:nvPr/>
          </p:nvPicPr>
          <p:blipFill>
            <a:blip r:embed="rId2" cstate="print"/>
            <a:srcRect l="6866" t="6049" r="10571" b="9976"/>
            <a:stretch>
              <a:fillRect/>
            </a:stretch>
          </p:blipFill>
          <p:spPr bwMode="auto">
            <a:xfrm>
              <a:off x="407" y="204"/>
              <a:ext cx="4830" cy="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069" name="Rectangle 4"/>
            <p:cNvSpPr>
              <a:spLocks noChangeArrowheads="1"/>
            </p:cNvSpPr>
            <p:nvPr/>
          </p:nvSpPr>
          <p:spPr bwMode="auto">
            <a:xfrm>
              <a:off x="3309" y="2839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676525" y="1739900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 rot="1827933">
            <a:off x="2501900" y="5132388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 rot="2525349">
            <a:off x="5586413" y="1108075"/>
            <a:ext cx="3016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06663" y="4970463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 rot="5400000">
            <a:off x="5771356" y="1056482"/>
            <a:ext cx="257175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516563" y="1254125"/>
            <a:ext cx="314325" cy="9207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540375" y="4459288"/>
            <a:ext cx="1365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0,000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551488" y="44577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0,319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6623050" y="4502150"/>
            <a:ext cx="234950" cy="234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679700" y="4824413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0061" name="Line 15"/>
          <p:cNvSpPr>
            <a:spLocks noChangeShapeType="1"/>
          </p:cNvSpPr>
          <p:nvPr/>
        </p:nvSpPr>
        <p:spPr bwMode="auto">
          <a:xfrm>
            <a:off x="746125" y="6245225"/>
            <a:ext cx="80597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0062" name="Rectangle 16" descr="Diagonal hacia arriba ancha"/>
          <p:cNvSpPr>
            <a:spLocks noChangeArrowheads="1"/>
          </p:cNvSpPr>
          <p:nvPr/>
        </p:nvSpPr>
        <p:spPr bwMode="auto">
          <a:xfrm>
            <a:off x="746125" y="6246813"/>
            <a:ext cx="8047038" cy="25241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3B3B3B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0063" name="Text Box 17"/>
          <p:cNvSpPr txBox="1">
            <a:spLocks noChangeArrowheads="1"/>
          </p:cNvSpPr>
          <p:nvPr/>
        </p:nvSpPr>
        <p:spPr bwMode="auto">
          <a:xfrm>
            <a:off x="2419350" y="168275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Electroimán</a:t>
            </a:r>
          </a:p>
        </p:txBody>
      </p:sp>
      <p:sp>
        <p:nvSpPr>
          <p:cNvPr id="130064" name="Line 18"/>
          <p:cNvSpPr>
            <a:spLocks noChangeShapeType="1"/>
          </p:cNvSpPr>
          <p:nvPr/>
        </p:nvSpPr>
        <p:spPr bwMode="auto">
          <a:xfrm rot="20495487" flipH="1">
            <a:off x="2786063" y="520700"/>
            <a:ext cx="2952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0065" name="Text Box 19"/>
          <p:cNvSpPr txBox="1">
            <a:spLocks noChangeArrowheads="1"/>
          </p:cNvSpPr>
          <p:nvPr/>
        </p:nvSpPr>
        <p:spPr bwMode="auto">
          <a:xfrm>
            <a:off x="6286500" y="3332163"/>
            <a:ext cx="143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sp>
        <p:nvSpPr>
          <p:cNvPr id="130066" name="Line 20"/>
          <p:cNvSpPr>
            <a:spLocks noChangeShapeType="1"/>
          </p:cNvSpPr>
          <p:nvPr/>
        </p:nvSpPr>
        <p:spPr bwMode="auto">
          <a:xfrm rot="20495487" flipH="1">
            <a:off x="6508750" y="3724275"/>
            <a:ext cx="5715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49250" y="3108325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 = 0,5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2858E-6 L 5.27778E-6 0.44265 " pathEditMode="relative" ptsTypes="AA">
                                      <p:cBhvr>
                                        <p:cTn id="2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17 C 0.00365 -0.01272 0.01771 -0.01804 0.02257 -0.01804 C 0.05399 -0.01804 0.08611 0.06846 0.08611 0.15518 C 0.08611 0.11147 0.10226 0.06846 0.11736 0.06846 C 0.13351 0.06846 0.14879 0.11217 0.14879 0.15518 C 0.14879 0.13344 0.15677 0.11147 0.16476 0.11147 C 0.17292 0.11147 0.1809 0.13298 0.1809 0.15518 C 0.1809 0.14408 0.1849 0.13344 0.18889 0.13344 C 0.19306 0.13344 0.19705 0.14455 0.19705 0.15518 C 0.19705 0.14963 0.19913 0.14408 0.20104 0.14408 C 0.20208 0.14408 0.20504 0.14963 0.20504 0.15518 C 0.20504 0.15241 0.20608 0.14963 0.20712 0.14963 C 0.20712 0.15033 0.2092 0.15241 0.2092 0.15518 C 0.2092 0.15356 0.2092 0.15241 0.21024 0.15241 C 0.21024 0.1531 0.21129 0.1538 0.21129 0.15518 C 0.21129 0.15426 0.21129 0.15356 0.21129 0.1531 C 0.21233 0.1531 0.21233 0.1538 0.21233 0.15449 C 0.21337 0.15449 0.21337 0.1538 0.21337 0.1531 C 0.21458 0.1531 0.21458 0.1538 0.21458 0.15449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  <p:bldP spid="10245" grpId="2" animBg="1"/>
      <p:bldP spid="10246" grpId="0" animBg="1"/>
      <p:bldP spid="10247" grpId="0" animBg="1"/>
      <p:bldP spid="10248" grpId="0" animBg="1"/>
      <p:bldP spid="10248" grpId="1" animBg="1"/>
      <p:bldP spid="10249" grpId="0" animBg="1"/>
      <p:bldP spid="10249" grpId="1" animBg="1"/>
      <p:bldP spid="10250" grpId="0" animBg="1"/>
      <p:bldP spid="10251" grpId="0"/>
      <p:bldP spid="10251" grpId="1"/>
      <p:bldP spid="10252" grpId="0"/>
      <p:bldP spid="10253" grpId="0" animBg="1"/>
      <p:bldP spid="10253" grpId="1" animBg="1"/>
      <p:bldP spid="10253" grpId="2" animBg="1"/>
      <p:bldP spid="10254" grpId="0" animBg="1"/>
      <p:bldP spid="10254" grpId="1" animBg="1"/>
      <p:bldP spid="102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646113" y="323850"/>
            <a:ext cx="7667625" cy="6234113"/>
            <a:chOff x="407" y="204"/>
            <a:chExt cx="4830" cy="3927"/>
          </a:xfrm>
        </p:grpSpPr>
        <p:pic>
          <p:nvPicPr>
            <p:cNvPr id="131092" name="Picture 3" descr="e=f(t)_2"/>
            <p:cNvPicPr>
              <a:picLocks noChangeAspect="1" noChangeArrowheads="1"/>
            </p:cNvPicPr>
            <p:nvPr/>
          </p:nvPicPr>
          <p:blipFill>
            <a:blip r:embed="rId2" cstate="print"/>
            <a:srcRect l="6866" t="6049" r="10571" b="9976"/>
            <a:stretch>
              <a:fillRect/>
            </a:stretch>
          </p:blipFill>
          <p:spPr bwMode="auto">
            <a:xfrm>
              <a:off x="407" y="204"/>
              <a:ext cx="4830" cy="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093" name="Rectangle 4"/>
            <p:cNvSpPr>
              <a:spLocks noChangeArrowheads="1"/>
            </p:cNvSpPr>
            <p:nvPr/>
          </p:nvSpPr>
          <p:spPr bwMode="auto">
            <a:xfrm>
              <a:off x="3309" y="2839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676525" y="1739900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rot="1827933">
            <a:off x="2501900" y="5132388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 rot="2525349">
            <a:off x="5586413" y="1108075"/>
            <a:ext cx="3016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06663" y="4970463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 rot="5400000">
            <a:off x="5771356" y="1056482"/>
            <a:ext cx="257175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516563" y="1254125"/>
            <a:ext cx="314325" cy="9207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540375" y="4459288"/>
            <a:ext cx="1365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0,000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551488" y="44577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0,350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6623050" y="4502150"/>
            <a:ext cx="234950" cy="234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2679700" y="4824413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1085" name="Line 15"/>
          <p:cNvSpPr>
            <a:spLocks noChangeShapeType="1"/>
          </p:cNvSpPr>
          <p:nvPr/>
        </p:nvSpPr>
        <p:spPr bwMode="auto">
          <a:xfrm>
            <a:off x="746125" y="6245225"/>
            <a:ext cx="80597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1086" name="Rectangle 16" descr="Diagonal hacia arriba ancha"/>
          <p:cNvSpPr>
            <a:spLocks noChangeArrowheads="1"/>
          </p:cNvSpPr>
          <p:nvPr/>
        </p:nvSpPr>
        <p:spPr bwMode="auto">
          <a:xfrm>
            <a:off x="746125" y="6246813"/>
            <a:ext cx="8047038" cy="25241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3B3B3B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1087" name="Text Box 17"/>
          <p:cNvSpPr txBox="1">
            <a:spLocks noChangeArrowheads="1"/>
          </p:cNvSpPr>
          <p:nvPr/>
        </p:nvSpPr>
        <p:spPr bwMode="auto">
          <a:xfrm>
            <a:off x="2419350" y="168275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Electroimán</a:t>
            </a:r>
          </a:p>
        </p:txBody>
      </p:sp>
      <p:sp>
        <p:nvSpPr>
          <p:cNvPr id="131088" name="Line 18"/>
          <p:cNvSpPr>
            <a:spLocks noChangeShapeType="1"/>
          </p:cNvSpPr>
          <p:nvPr/>
        </p:nvSpPr>
        <p:spPr bwMode="auto">
          <a:xfrm rot="20495487" flipH="1">
            <a:off x="2786063" y="520700"/>
            <a:ext cx="2952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1089" name="Text Box 19"/>
          <p:cNvSpPr txBox="1">
            <a:spLocks noChangeArrowheads="1"/>
          </p:cNvSpPr>
          <p:nvPr/>
        </p:nvSpPr>
        <p:spPr bwMode="auto">
          <a:xfrm>
            <a:off x="6286500" y="3332163"/>
            <a:ext cx="143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sp>
        <p:nvSpPr>
          <p:cNvPr id="131090" name="Line 20"/>
          <p:cNvSpPr>
            <a:spLocks noChangeShapeType="1"/>
          </p:cNvSpPr>
          <p:nvPr/>
        </p:nvSpPr>
        <p:spPr bwMode="auto">
          <a:xfrm rot="20495487" flipH="1">
            <a:off x="6508750" y="3724275"/>
            <a:ext cx="5715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49250" y="3108325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 = 0,6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2858E-6 L 5.27778E-6 0.44265 " pathEditMode="relative" ptsTypes="AA">
                                      <p:cBhvr>
                                        <p:cTn id="2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17 C 0.00365 -0.01272 0.01771 -0.01804 0.02257 -0.01804 C 0.05399 -0.01804 0.08611 0.06846 0.08611 0.15518 C 0.08611 0.11147 0.10226 0.06846 0.11736 0.06846 C 0.13351 0.06846 0.14879 0.11217 0.14879 0.15518 C 0.14879 0.13344 0.15677 0.11147 0.16476 0.11147 C 0.17292 0.11147 0.1809 0.13298 0.1809 0.15518 C 0.1809 0.14408 0.1849 0.13344 0.18889 0.13344 C 0.19306 0.13344 0.19705 0.14455 0.19705 0.15518 C 0.19705 0.14963 0.19913 0.14408 0.20104 0.14408 C 0.20208 0.14408 0.20504 0.14963 0.20504 0.15518 C 0.20504 0.15241 0.20608 0.14963 0.20712 0.14963 C 0.20712 0.15033 0.2092 0.15241 0.2092 0.15518 C 0.2092 0.15356 0.2092 0.15241 0.21024 0.15241 C 0.21024 0.1531 0.21129 0.1538 0.21129 0.15518 C 0.21129 0.15426 0.21129 0.15356 0.21129 0.1531 C 0.21233 0.1531 0.21233 0.1538 0.21233 0.15449 C 0.21337 0.15449 0.21337 0.1538 0.21337 0.1531 C 0.21458 0.1531 0.21458 0.1538 0.21458 0.15449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69" grpId="2" animBg="1"/>
      <p:bldP spid="11270" grpId="0" animBg="1"/>
      <p:bldP spid="11271" grpId="0" animBg="1"/>
      <p:bldP spid="11272" grpId="0" animBg="1"/>
      <p:bldP spid="11272" grpId="1" animBg="1"/>
      <p:bldP spid="11273" grpId="0" animBg="1"/>
      <p:bldP spid="11273" grpId="1" animBg="1"/>
      <p:bldP spid="11274" grpId="0" animBg="1"/>
      <p:bldP spid="11275" grpId="0"/>
      <p:bldP spid="11275" grpId="1"/>
      <p:bldP spid="11276" grpId="0"/>
      <p:bldP spid="11277" grpId="0" animBg="1"/>
      <p:bldP spid="11277" grpId="1" animBg="1"/>
      <p:bldP spid="11277" grpId="2" animBg="1"/>
      <p:bldP spid="11278" grpId="0" animBg="1"/>
      <p:bldP spid="11278" grpId="1" animBg="1"/>
      <p:bldP spid="112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646113" y="323850"/>
            <a:ext cx="7667625" cy="6234113"/>
            <a:chOff x="407" y="204"/>
            <a:chExt cx="4830" cy="3927"/>
          </a:xfrm>
        </p:grpSpPr>
        <p:pic>
          <p:nvPicPr>
            <p:cNvPr id="132116" name="Picture 3" descr="e=f(t)_2"/>
            <p:cNvPicPr>
              <a:picLocks noChangeAspect="1" noChangeArrowheads="1"/>
            </p:cNvPicPr>
            <p:nvPr/>
          </p:nvPicPr>
          <p:blipFill>
            <a:blip r:embed="rId2" cstate="print"/>
            <a:srcRect l="6866" t="6049" r="10571" b="9976"/>
            <a:stretch>
              <a:fillRect/>
            </a:stretch>
          </p:blipFill>
          <p:spPr bwMode="auto">
            <a:xfrm>
              <a:off x="407" y="204"/>
              <a:ext cx="4830" cy="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17" name="Rectangle 4"/>
            <p:cNvSpPr>
              <a:spLocks noChangeArrowheads="1"/>
            </p:cNvSpPr>
            <p:nvPr/>
          </p:nvSpPr>
          <p:spPr bwMode="auto">
            <a:xfrm>
              <a:off x="3309" y="2839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676525" y="1739900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 rot="1827933">
            <a:off x="2501900" y="5132388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2525349">
            <a:off x="5586413" y="1108075"/>
            <a:ext cx="3016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506663" y="4970463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 rot="5400000">
            <a:off x="5771356" y="1056482"/>
            <a:ext cx="257175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516563" y="1254125"/>
            <a:ext cx="314325" cy="9207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540375" y="4459288"/>
            <a:ext cx="1365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0,000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551488" y="44577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0,378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6623050" y="4502150"/>
            <a:ext cx="234950" cy="234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2679700" y="4824413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2109" name="Line 15"/>
          <p:cNvSpPr>
            <a:spLocks noChangeShapeType="1"/>
          </p:cNvSpPr>
          <p:nvPr/>
        </p:nvSpPr>
        <p:spPr bwMode="auto">
          <a:xfrm>
            <a:off x="746125" y="6245225"/>
            <a:ext cx="80597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2110" name="Rectangle 16" descr="Diagonal hacia arriba ancha"/>
          <p:cNvSpPr>
            <a:spLocks noChangeArrowheads="1"/>
          </p:cNvSpPr>
          <p:nvPr/>
        </p:nvSpPr>
        <p:spPr bwMode="auto">
          <a:xfrm>
            <a:off x="746125" y="6246813"/>
            <a:ext cx="8047038" cy="25241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3B3B3B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2111" name="Text Box 17"/>
          <p:cNvSpPr txBox="1">
            <a:spLocks noChangeArrowheads="1"/>
          </p:cNvSpPr>
          <p:nvPr/>
        </p:nvSpPr>
        <p:spPr bwMode="auto">
          <a:xfrm>
            <a:off x="2419350" y="168275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Electroimán</a:t>
            </a:r>
          </a:p>
        </p:txBody>
      </p:sp>
      <p:sp>
        <p:nvSpPr>
          <p:cNvPr id="132112" name="Line 18"/>
          <p:cNvSpPr>
            <a:spLocks noChangeShapeType="1"/>
          </p:cNvSpPr>
          <p:nvPr/>
        </p:nvSpPr>
        <p:spPr bwMode="auto">
          <a:xfrm rot="20495487" flipH="1">
            <a:off x="2786063" y="520700"/>
            <a:ext cx="2952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2113" name="Text Box 19"/>
          <p:cNvSpPr txBox="1">
            <a:spLocks noChangeArrowheads="1"/>
          </p:cNvSpPr>
          <p:nvPr/>
        </p:nvSpPr>
        <p:spPr bwMode="auto">
          <a:xfrm>
            <a:off x="6286500" y="3332163"/>
            <a:ext cx="143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sp>
        <p:nvSpPr>
          <p:cNvPr id="132114" name="Line 20"/>
          <p:cNvSpPr>
            <a:spLocks noChangeShapeType="1"/>
          </p:cNvSpPr>
          <p:nvPr/>
        </p:nvSpPr>
        <p:spPr bwMode="auto">
          <a:xfrm rot="20495487" flipH="1">
            <a:off x="6508750" y="3724275"/>
            <a:ext cx="5715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49250" y="3108325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 = 0,7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2858E-6 L 5.27778E-6 0.44265 " pathEditMode="relative" ptsTypes="AA">
                                      <p:cBhvr>
                                        <p:cTn id="2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17 C 0.00365 -0.01272 0.01771 -0.01804 0.02257 -0.01804 C 0.05399 -0.01804 0.08611 0.06846 0.08611 0.15518 C 0.08611 0.11147 0.10226 0.06846 0.11736 0.06846 C 0.13351 0.06846 0.14879 0.11217 0.14879 0.15518 C 0.14879 0.13344 0.15677 0.11147 0.16476 0.11147 C 0.17292 0.11147 0.1809 0.13298 0.1809 0.15518 C 0.1809 0.14408 0.1849 0.13344 0.18889 0.13344 C 0.19306 0.13344 0.19705 0.14455 0.19705 0.15518 C 0.19705 0.14963 0.19913 0.14408 0.20104 0.14408 C 0.20208 0.14408 0.20504 0.14963 0.20504 0.15518 C 0.20504 0.15241 0.20608 0.14963 0.20712 0.14963 C 0.20712 0.15033 0.2092 0.15241 0.2092 0.15518 C 0.2092 0.15356 0.2092 0.15241 0.21024 0.15241 C 0.21024 0.1531 0.21129 0.1538 0.21129 0.15518 C 0.21129 0.15426 0.21129 0.15356 0.21129 0.1531 C 0.21233 0.1531 0.21233 0.1538 0.21233 0.15449 C 0.21337 0.15449 0.21337 0.1538 0.21337 0.1531 C 0.21458 0.1531 0.21458 0.1538 0.21458 0.15449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3" grpId="1" animBg="1"/>
      <p:bldP spid="12293" grpId="2" animBg="1"/>
      <p:bldP spid="12294" grpId="0" animBg="1"/>
      <p:bldP spid="12295" grpId="0" animBg="1"/>
      <p:bldP spid="12296" grpId="0" animBg="1"/>
      <p:bldP spid="12296" grpId="1" animBg="1"/>
      <p:bldP spid="12297" grpId="0" animBg="1"/>
      <p:bldP spid="12297" grpId="1" animBg="1"/>
      <p:bldP spid="12298" grpId="0" animBg="1"/>
      <p:bldP spid="12299" grpId="0"/>
      <p:bldP spid="12299" grpId="1"/>
      <p:bldP spid="12300" grpId="0"/>
      <p:bldP spid="12301" grpId="0" animBg="1"/>
      <p:bldP spid="12301" grpId="1" animBg="1"/>
      <p:bldP spid="12301" grpId="2" animBg="1"/>
      <p:bldP spid="12302" grpId="0" animBg="1"/>
      <p:bldP spid="12302" grpId="1" animBg="1"/>
      <p:bldP spid="123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646113" y="323850"/>
            <a:ext cx="7667625" cy="6234113"/>
            <a:chOff x="407" y="204"/>
            <a:chExt cx="4830" cy="3927"/>
          </a:xfrm>
        </p:grpSpPr>
        <p:pic>
          <p:nvPicPr>
            <p:cNvPr id="133140" name="Picture 3" descr="e=f(t)_2"/>
            <p:cNvPicPr>
              <a:picLocks noChangeAspect="1" noChangeArrowheads="1"/>
            </p:cNvPicPr>
            <p:nvPr/>
          </p:nvPicPr>
          <p:blipFill>
            <a:blip r:embed="rId2" cstate="print"/>
            <a:srcRect l="6866" t="6049" r="10571" b="9976"/>
            <a:stretch>
              <a:fillRect/>
            </a:stretch>
          </p:blipFill>
          <p:spPr bwMode="auto">
            <a:xfrm>
              <a:off x="407" y="204"/>
              <a:ext cx="4830" cy="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41" name="Rectangle 4"/>
            <p:cNvSpPr>
              <a:spLocks noChangeArrowheads="1"/>
            </p:cNvSpPr>
            <p:nvPr/>
          </p:nvSpPr>
          <p:spPr bwMode="auto">
            <a:xfrm>
              <a:off x="3309" y="2839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676525" y="1739900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rot="1827933">
            <a:off x="2501900" y="5132388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2525349">
            <a:off x="5586413" y="1108075"/>
            <a:ext cx="3016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06663" y="4970463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5400000">
            <a:off x="5771356" y="1056482"/>
            <a:ext cx="257175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516563" y="1254125"/>
            <a:ext cx="314325" cy="9207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540375" y="4459288"/>
            <a:ext cx="1365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0,000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551488" y="44577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0,404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6623050" y="4502150"/>
            <a:ext cx="234950" cy="234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2679700" y="4824413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133" name="Line 15"/>
          <p:cNvSpPr>
            <a:spLocks noChangeShapeType="1"/>
          </p:cNvSpPr>
          <p:nvPr/>
        </p:nvSpPr>
        <p:spPr bwMode="auto">
          <a:xfrm>
            <a:off x="746125" y="6245225"/>
            <a:ext cx="80597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3134" name="Rectangle 16" descr="Diagonal hacia arriba ancha"/>
          <p:cNvSpPr>
            <a:spLocks noChangeArrowheads="1"/>
          </p:cNvSpPr>
          <p:nvPr/>
        </p:nvSpPr>
        <p:spPr bwMode="auto">
          <a:xfrm>
            <a:off x="746125" y="6246813"/>
            <a:ext cx="8047038" cy="25241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3B3B3B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135" name="Text Box 17"/>
          <p:cNvSpPr txBox="1">
            <a:spLocks noChangeArrowheads="1"/>
          </p:cNvSpPr>
          <p:nvPr/>
        </p:nvSpPr>
        <p:spPr bwMode="auto">
          <a:xfrm>
            <a:off x="2419350" y="168275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Electroimán</a:t>
            </a:r>
          </a:p>
        </p:txBody>
      </p:sp>
      <p:sp>
        <p:nvSpPr>
          <p:cNvPr id="133136" name="Line 18"/>
          <p:cNvSpPr>
            <a:spLocks noChangeShapeType="1"/>
          </p:cNvSpPr>
          <p:nvPr/>
        </p:nvSpPr>
        <p:spPr bwMode="auto">
          <a:xfrm rot="20495487" flipH="1">
            <a:off x="2786063" y="520700"/>
            <a:ext cx="2952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3137" name="Text Box 19"/>
          <p:cNvSpPr txBox="1">
            <a:spLocks noChangeArrowheads="1"/>
          </p:cNvSpPr>
          <p:nvPr/>
        </p:nvSpPr>
        <p:spPr bwMode="auto">
          <a:xfrm>
            <a:off x="6286500" y="3332163"/>
            <a:ext cx="143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sp>
        <p:nvSpPr>
          <p:cNvPr id="133138" name="Line 20"/>
          <p:cNvSpPr>
            <a:spLocks noChangeShapeType="1"/>
          </p:cNvSpPr>
          <p:nvPr/>
        </p:nvSpPr>
        <p:spPr bwMode="auto">
          <a:xfrm rot="20495487" flipH="1">
            <a:off x="6508750" y="3724275"/>
            <a:ext cx="5715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49250" y="3108325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 = 0,8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2858E-6 L 5.27778E-6 0.44265 " pathEditMode="relative" ptsTypes="AA">
                                      <p:cBhvr>
                                        <p:cTn id="2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17 C 0.00365 -0.01272 0.01771 -0.01804 0.02257 -0.01804 C 0.05399 -0.01804 0.08611 0.06846 0.08611 0.15518 C 0.08611 0.11147 0.10226 0.06846 0.11736 0.06846 C 0.13351 0.06846 0.14879 0.11217 0.14879 0.15518 C 0.14879 0.13344 0.15677 0.11147 0.16476 0.11147 C 0.17292 0.11147 0.1809 0.13298 0.1809 0.15518 C 0.1809 0.14408 0.1849 0.13344 0.18889 0.13344 C 0.19306 0.13344 0.19705 0.14455 0.19705 0.15518 C 0.19705 0.14963 0.19913 0.14408 0.20104 0.14408 C 0.20208 0.14408 0.20504 0.14963 0.20504 0.15518 C 0.20504 0.15241 0.20608 0.14963 0.20712 0.14963 C 0.20712 0.15033 0.2092 0.15241 0.2092 0.15518 C 0.2092 0.15356 0.2092 0.15241 0.21024 0.15241 C 0.21024 0.1531 0.21129 0.1538 0.21129 0.15518 C 0.21129 0.15426 0.21129 0.15356 0.21129 0.1531 C 0.21233 0.1531 0.21233 0.1538 0.21233 0.15449 C 0.21337 0.15449 0.21337 0.1538 0.21337 0.1531 C 0.21458 0.1531 0.21458 0.1538 0.21458 0.15449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  <p:bldP spid="13317" grpId="2" animBg="1"/>
      <p:bldP spid="13318" grpId="0" animBg="1"/>
      <p:bldP spid="13319" grpId="0" animBg="1"/>
      <p:bldP spid="13320" grpId="0" animBg="1"/>
      <p:bldP spid="13320" grpId="1" animBg="1"/>
      <p:bldP spid="13321" grpId="0" animBg="1"/>
      <p:bldP spid="13321" grpId="1" animBg="1"/>
      <p:bldP spid="13322" grpId="0" animBg="1"/>
      <p:bldP spid="13323" grpId="0"/>
      <p:bldP spid="13323" grpId="1"/>
      <p:bldP spid="13324" grpId="0"/>
      <p:bldP spid="13325" grpId="0" animBg="1"/>
      <p:bldP spid="13325" grpId="1" animBg="1"/>
      <p:bldP spid="13325" grpId="2" animBg="1"/>
      <p:bldP spid="13326" grpId="0" animBg="1"/>
      <p:bldP spid="13326" grpId="1" animBg="1"/>
      <p:bldP spid="133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646113" y="323850"/>
            <a:ext cx="7667625" cy="6234113"/>
            <a:chOff x="407" y="204"/>
            <a:chExt cx="4830" cy="3927"/>
          </a:xfrm>
        </p:grpSpPr>
        <p:pic>
          <p:nvPicPr>
            <p:cNvPr id="134164" name="Picture 3" descr="e=f(t)_2"/>
            <p:cNvPicPr>
              <a:picLocks noChangeAspect="1" noChangeArrowheads="1"/>
            </p:cNvPicPr>
            <p:nvPr/>
          </p:nvPicPr>
          <p:blipFill>
            <a:blip r:embed="rId2" cstate="print"/>
            <a:srcRect l="6866" t="6049" r="10571" b="9976"/>
            <a:stretch>
              <a:fillRect/>
            </a:stretch>
          </p:blipFill>
          <p:spPr bwMode="auto">
            <a:xfrm>
              <a:off x="407" y="204"/>
              <a:ext cx="4830" cy="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165" name="Rectangle 4"/>
            <p:cNvSpPr>
              <a:spLocks noChangeArrowheads="1"/>
            </p:cNvSpPr>
            <p:nvPr/>
          </p:nvSpPr>
          <p:spPr bwMode="auto">
            <a:xfrm>
              <a:off x="3309" y="2839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676525" y="1739900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rot="1827933">
            <a:off x="2501900" y="5132388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2525349">
            <a:off x="5586413" y="1108075"/>
            <a:ext cx="3016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506663" y="4970463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5400000">
            <a:off x="5771356" y="1056482"/>
            <a:ext cx="257175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516563" y="1254125"/>
            <a:ext cx="314325" cy="9207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540375" y="4459288"/>
            <a:ext cx="1365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0,000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551488" y="44577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0,429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6623050" y="4502150"/>
            <a:ext cx="234950" cy="234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2679700" y="4824413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4157" name="Line 15"/>
          <p:cNvSpPr>
            <a:spLocks noChangeShapeType="1"/>
          </p:cNvSpPr>
          <p:nvPr/>
        </p:nvSpPr>
        <p:spPr bwMode="auto">
          <a:xfrm>
            <a:off x="746125" y="6245225"/>
            <a:ext cx="80597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4158" name="Rectangle 16" descr="Diagonal hacia arriba ancha"/>
          <p:cNvSpPr>
            <a:spLocks noChangeArrowheads="1"/>
          </p:cNvSpPr>
          <p:nvPr/>
        </p:nvSpPr>
        <p:spPr bwMode="auto">
          <a:xfrm>
            <a:off x="746125" y="6246813"/>
            <a:ext cx="8047038" cy="25241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3B3B3B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4159" name="Text Box 17"/>
          <p:cNvSpPr txBox="1">
            <a:spLocks noChangeArrowheads="1"/>
          </p:cNvSpPr>
          <p:nvPr/>
        </p:nvSpPr>
        <p:spPr bwMode="auto">
          <a:xfrm>
            <a:off x="2419350" y="168275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Electroimán</a:t>
            </a:r>
          </a:p>
        </p:txBody>
      </p:sp>
      <p:sp>
        <p:nvSpPr>
          <p:cNvPr id="134160" name="Line 18"/>
          <p:cNvSpPr>
            <a:spLocks noChangeShapeType="1"/>
          </p:cNvSpPr>
          <p:nvPr/>
        </p:nvSpPr>
        <p:spPr bwMode="auto">
          <a:xfrm rot="20495487" flipH="1">
            <a:off x="2786063" y="520700"/>
            <a:ext cx="2952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4161" name="Text Box 19"/>
          <p:cNvSpPr txBox="1">
            <a:spLocks noChangeArrowheads="1"/>
          </p:cNvSpPr>
          <p:nvPr/>
        </p:nvSpPr>
        <p:spPr bwMode="auto">
          <a:xfrm>
            <a:off x="6286500" y="3332163"/>
            <a:ext cx="143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sp>
        <p:nvSpPr>
          <p:cNvPr id="134162" name="Line 20"/>
          <p:cNvSpPr>
            <a:spLocks noChangeShapeType="1"/>
          </p:cNvSpPr>
          <p:nvPr/>
        </p:nvSpPr>
        <p:spPr bwMode="auto">
          <a:xfrm rot="20495487" flipH="1">
            <a:off x="6508750" y="3724275"/>
            <a:ext cx="5715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49250" y="3108325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 = 0,9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2858E-6 L 5.27778E-6 0.44265 " pathEditMode="relative" ptsTypes="AA">
                                      <p:cBhvr>
                                        <p:cTn id="2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17 C 0.00365 -0.01272 0.01771 -0.01804 0.02257 -0.01804 C 0.05399 -0.01804 0.08611 0.06846 0.08611 0.15518 C 0.08611 0.11147 0.10226 0.06846 0.11736 0.06846 C 0.13351 0.06846 0.14879 0.11217 0.14879 0.15518 C 0.14879 0.13344 0.15677 0.11147 0.16476 0.11147 C 0.17292 0.11147 0.1809 0.13298 0.1809 0.15518 C 0.1809 0.14408 0.1849 0.13344 0.18889 0.13344 C 0.19306 0.13344 0.19705 0.14455 0.19705 0.15518 C 0.19705 0.14963 0.19913 0.14408 0.20104 0.14408 C 0.20208 0.14408 0.20504 0.14963 0.20504 0.15518 C 0.20504 0.15241 0.20608 0.14963 0.20712 0.14963 C 0.20712 0.15033 0.2092 0.15241 0.2092 0.15518 C 0.2092 0.15356 0.2092 0.15241 0.21024 0.15241 C 0.21024 0.1531 0.21129 0.1538 0.21129 0.15518 C 0.21129 0.15426 0.21129 0.15356 0.21129 0.1531 C 0.21233 0.1531 0.21233 0.1538 0.21233 0.15449 C 0.21337 0.15449 0.21337 0.1538 0.21337 0.1531 C 0.21458 0.1531 0.21458 0.1538 0.21458 0.15449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1" grpId="1" animBg="1"/>
      <p:bldP spid="14341" grpId="2" animBg="1"/>
      <p:bldP spid="14342" grpId="0" animBg="1"/>
      <p:bldP spid="14343" grpId="0" animBg="1"/>
      <p:bldP spid="14344" grpId="0" animBg="1"/>
      <p:bldP spid="14344" grpId="1" animBg="1"/>
      <p:bldP spid="14345" grpId="0" animBg="1"/>
      <p:bldP spid="14345" grpId="1" animBg="1"/>
      <p:bldP spid="14346" grpId="0" animBg="1"/>
      <p:bldP spid="14347" grpId="0"/>
      <p:bldP spid="14347" grpId="1"/>
      <p:bldP spid="14348" grpId="0"/>
      <p:bldP spid="14349" grpId="0" animBg="1"/>
      <p:bldP spid="14349" grpId="1" animBg="1"/>
      <p:bldP spid="14349" grpId="2" animBg="1"/>
      <p:bldP spid="14350" grpId="0" animBg="1"/>
      <p:bldP spid="14350" grpId="1" animBg="1"/>
      <p:bldP spid="143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646113" y="323850"/>
            <a:ext cx="7667625" cy="6234113"/>
            <a:chOff x="407" y="204"/>
            <a:chExt cx="4830" cy="3927"/>
          </a:xfrm>
        </p:grpSpPr>
        <p:pic>
          <p:nvPicPr>
            <p:cNvPr id="135188" name="Picture 3" descr="e=f(t)_2"/>
            <p:cNvPicPr>
              <a:picLocks noChangeAspect="1" noChangeArrowheads="1"/>
            </p:cNvPicPr>
            <p:nvPr/>
          </p:nvPicPr>
          <p:blipFill>
            <a:blip r:embed="rId2" cstate="print"/>
            <a:srcRect l="6866" t="6049" r="10571" b="9976"/>
            <a:stretch>
              <a:fillRect/>
            </a:stretch>
          </p:blipFill>
          <p:spPr bwMode="auto">
            <a:xfrm>
              <a:off x="407" y="204"/>
              <a:ext cx="4830" cy="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9" name="Rectangle 4"/>
            <p:cNvSpPr>
              <a:spLocks noChangeArrowheads="1"/>
            </p:cNvSpPr>
            <p:nvPr/>
          </p:nvSpPr>
          <p:spPr bwMode="auto">
            <a:xfrm>
              <a:off x="3309" y="2839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676525" y="1739900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 rot="1827933">
            <a:off x="2501900" y="5132388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 rot="2525349">
            <a:off x="5586413" y="1108075"/>
            <a:ext cx="3016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506663" y="4970463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 rot="5400000">
            <a:off x="5771356" y="1056482"/>
            <a:ext cx="257175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516563" y="1254125"/>
            <a:ext cx="314325" cy="9207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540375" y="4459288"/>
            <a:ext cx="1365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0,000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551488" y="44577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0,452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6623050" y="4502150"/>
            <a:ext cx="234950" cy="234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2679700" y="4824413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5181" name="Line 15"/>
          <p:cNvSpPr>
            <a:spLocks noChangeShapeType="1"/>
          </p:cNvSpPr>
          <p:nvPr/>
        </p:nvSpPr>
        <p:spPr bwMode="auto">
          <a:xfrm>
            <a:off x="746125" y="6245225"/>
            <a:ext cx="80597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5182" name="Rectangle 16" descr="Diagonal hacia arriba ancha"/>
          <p:cNvSpPr>
            <a:spLocks noChangeArrowheads="1"/>
          </p:cNvSpPr>
          <p:nvPr/>
        </p:nvSpPr>
        <p:spPr bwMode="auto">
          <a:xfrm>
            <a:off x="746125" y="6246813"/>
            <a:ext cx="8047038" cy="25241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3B3B3B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5183" name="Text Box 17"/>
          <p:cNvSpPr txBox="1">
            <a:spLocks noChangeArrowheads="1"/>
          </p:cNvSpPr>
          <p:nvPr/>
        </p:nvSpPr>
        <p:spPr bwMode="auto">
          <a:xfrm>
            <a:off x="2419350" y="168275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Electroimán</a:t>
            </a:r>
          </a:p>
        </p:txBody>
      </p:sp>
      <p:sp>
        <p:nvSpPr>
          <p:cNvPr id="135184" name="Line 18"/>
          <p:cNvSpPr>
            <a:spLocks noChangeShapeType="1"/>
          </p:cNvSpPr>
          <p:nvPr/>
        </p:nvSpPr>
        <p:spPr bwMode="auto">
          <a:xfrm rot="20495487" flipH="1">
            <a:off x="2786063" y="520700"/>
            <a:ext cx="2952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5185" name="Text Box 19"/>
          <p:cNvSpPr txBox="1">
            <a:spLocks noChangeArrowheads="1"/>
          </p:cNvSpPr>
          <p:nvPr/>
        </p:nvSpPr>
        <p:spPr bwMode="auto">
          <a:xfrm>
            <a:off x="6286500" y="3332163"/>
            <a:ext cx="143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sp>
        <p:nvSpPr>
          <p:cNvPr id="135186" name="Line 20"/>
          <p:cNvSpPr>
            <a:spLocks noChangeShapeType="1"/>
          </p:cNvSpPr>
          <p:nvPr/>
        </p:nvSpPr>
        <p:spPr bwMode="auto">
          <a:xfrm rot="20495487" flipH="1">
            <a:off x="6508750" y="3724275"/>
            <a:ext cx="5715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49250" y="3108325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 = 1,0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2858E-6 L 5.27778E-6 0.44265 " pathEditMode="relative" ptsTypes="AA">
                                      <p:cBhvr>
                                        <p:cTn id="2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17 C 0.00365 -0.01272 0.01771 -0.01804 0.02257 -0.01804 C 0.05399 -0.01804 0.08611 0.06846 0.08611 0.15518 C 0.08611 0.11147 0.10226 0.06846 0.11736 0.06846 C 0.13351 0.06846 0.14879 0.11217 0.14879 0.15518 C 0.14879 0.13344 0.15677 0.11147 0.16476 0.11147 C 0.17292 0.11147 0.1809 0.13298 0.1809 0.15518 C 0.1809 0.14408 0.1849 0.13344 0.18889 0.13344 C 0.19306 0.13344 0.19705 0.14455 0.19705 0.15518 C 0.19705 0.14963 0.19913 0.14408 0.20104 0.14408 C 0.20208 0.14408 0.20504 0.14963 0.20504 0.15518 C 0.20504 0.15241 0.20608 0.14963 0.20712 0.14963 C 0.20712 0.15033 0.2092 0.15241 0.2092 0.15518 C 0.2092 0.15356 0.2092 0.15241 0.21024 0.15241 C 0.21024 0.1531 0.21129 0.1538 0.21129 0.15518 C 0.21129 0.15426 0.21129 0.15356 0.21129 0.1531 C 0.21233 0.1531 0.21233 0.1538 0.21233 0.15449 C 0.21337 0.15449 0.21337 0.1538 0.21337 0.1531 C 0.21458 0.1531 0.21458 0.1538 0.21458 0.15449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5" grpId="1" animBg="1"/>
      <p:bldP spid="15365" grpId="2" animBg="1"/>
      <p:bldP spid="15366" grpId="0" animBg="1"/>
      <p:bldP spid="15367" grpId="0" animBg="1"/>
      <p:bldP spid="15368" grpId="0" animBg="1"/>
      <p:bldP spid="15368" grpId="1" animBg="1"/>
      <p:bldP spid="15369" grpId="0" animBg="1"/>
      <p:bldP spid="15369" grpId="1" animBg="1"/>
      <p:bldP spid="15370" grpId="0" animBg="1"/>
      <p:bldP spid="15371" grpId="0"/>
      <p:bldP spid="15371" grpId="1"/>
      <p:bldP spid="15372" grpId="0"/>
      <p:bldP spid="15373" grpId="0" animBg="1"/>
      <p:bldP spid="15373" grpId="1" animBg="1"/>
      <p:bldP spid="15373" grpId="2" animBg="1"/>
      <p:bldP spid="15374" grpId="0" animBg="1"/>
      <p:bldP spid="15374" grpId="1" animBg="1"/>
      <p:bldP spid="153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7"/>
          <p:cNvSpPr>
            <a:spLocks noChangeArrowheads="1"/>
          </p:cNvSpPr>
          <p:nvPr/>
        </p:nvSpPr>
        <p:spPr bwMode="auto">
          <a:xfrm>
            <a:off x="1587500" y="1435100"/>
            <a:ext cx="6088063" cy="4630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7204" name="Group 36"/>
          <p:cNvGraphicFramePr>
            <a:graphicFrameLocks noGrp="1"/>
          </p:cNvGraphicFramePr>
          <p:nvPr/>
        </p:nvGraphicFramePr>
        <p:xfrm>
          <a:off x="1579563" y="1425575"/>
          <a:ext cx="6096000" cy="46634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(m)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227" name="Text Box 38"/>
          <p:cNvSpPr txBox="1"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solidFill>
            <a:srgbClr val="0000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chemeClr val="bg1"/>
                </a:solidFill>
                <a:latin typeface="Calibri" pitchFamily="34" charset="0"/>
              </a:rPr>
              <a:t>RESULTADOS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es-ES" sz="2000" b="1">
                <a:solidFill>
                  <a:srgbClr val="92D050"/>
                </a:solidFill>
                <a:latin typeface="Calibri" pitchFamily="34" charset="0"/>
              </a:rPr>
              <a:t>(obtenidos en el laboratorio)</a:t>
            </a:r>
          </a:p>
        </p:txBody>
      </p:sp>
      <p:sp>
        <p:nvSpPr>
          <p:cNvPr id="136228" name="Rectangle 39"/>
          <p:cNvSpPr>
            <a:spLocks noChangeArrowheads="1"/>
          </p:cNvSpPr>
          <p:nvPr/>
        </p:nvSpPr>
        <p:spPr bwMode="auto">
          <a:xfrm>
            <a:off x="1595438" y="1441450"/>
            <a:ext cx="6054725" cy="4619625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2501900" y="2009775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5581650" y="2009775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5581650" y="2527300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5581650" y="3044825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5581650" y="3549650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5581650" y="4067175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5581650" y="4584700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5581650" y="5114925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5581650" y="5632450"/>
            <a:ext cx="1047750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2501900" y="2527300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>
            <a:off x="2501900" y="3033713"/>
            <a:ext cx="1047750" cy="407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2501900" y="3562350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2501900" y="4068763"/>
            <a:ext cx="1047750" cy="407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2501900" y="4597400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>
            <a:off x="2501900" y="5114925"/>
            <a:ext cx="1047750" cy="407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2501900" y="5632450"/>
            <a:ext cx="1047750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" grpId="0" animBg="1"/>
      <p:bldP spid="7210" grpId="0" animBg="1"/>
      <p:bldP spid="7211" grpId="0" animBg="1"/>
      <p:bldP spid="7212" grpId="0" animBg="1"/>
      <p:bldP spid="7213" grpId="0" animBg="1"/>
      <p:bldP spid="7214" grpId="0" animBg="1"/>
      <p:bldP spid="7215" grpId="0" animBg="1"/>
      <p:bldP spid="7216" grpId="0" animBg="1"/>
      <p:bldP spid="7217" grpId="0" animBg="1"/>
      <p:bldP spid="7218" grpId="0" animBg="1"/>
      <p:bldP spid="7219" grpId="0" animBg="1"/>
      <p:bldP spid="7220" grpId="0" animBg="1"/>
      <p:bldP spid="7221" grpId="0" animBg="1"/>
      <p:bldP spid="7222" grpId="0" animBg="1"/>
      <p:bldP spid="7223" grpId="0" animBg="1"/>
      <p:bldP spid="72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1106488" y="349250"/>
            <a:ext cx="7399337" cy="59515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5842" name="Freeform 2"/>
          <p:cNvSpPr>
            <a:spLocks/>
          </p:cNvSpPr>
          <p:nvPr/>
        </p:nvSpPr>
        <p:spPr bwMode="auto">
          <a:xfrm rot="10800000">
            <a:off x="1092200" y="493713"/>
            <a:ext cx="5846763" cy="5130800"/>
          </a:xfrm>
          <a:custGeom>
            <a:avLst/>
            <a:gdLst>
              <a:gd name="T0" fmla="*/ 0 w 3146"/>
              <a:gd name="T1" fmla="*/ 2147483647 h 3642"/>
              <a:gd name="T2" fmla="*/ 2147483647 w 3146"/>
              <a:gd name="T3" fmla="*/ 2147483647 h 3642"/>
              <a:gd name="T4" fmla="*/ 2147483647 w 3146"/>
              <a:gd name="T5" fmla="*/ 2147483647 h 3642"/>
              <a:gd name="T6" fmla="*/ 2147483647 w 3146"/>
              <a:gd name="T7" fmla="*/ 2147483647 h 3642"/>
              <a:gd name="T8" fmla="*/ 2147483647 w 3146"/>
              <a:gd name="T9" fmla="*/ 2147483647 h 3642"/>
              <a:gd name="T10" fmla="*/ 2147483647 w 3146"/>
              <a:gd name="T11" fmla="*/ 2147483647 h 3642"/>
              <a:gd name="T12" fmla="*/ 2147483647 w 3146"/>
              <a:gd name="T13" fmla="*/ 2147483647 h 3642"/>
              <a:gd name="T14" fmla="*/ 2147483647 w 3146"/>
              <a:gd name="T15" fmla="*/ 0 h 36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46"/>
              <a:gd name="T25" fmla="*/ 0 h 3642"/>
              <a:gd name="T26" fmla="*/ 3146 w 3146"/>
              <a:gd name="T27" fmla="*/ 3642 h 36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46" h="3642">
                <a:moveTo>
                  <a:pt x="0" y="3642"/>
                </a:moveTo>
                <a:cubicBezTo>
                  <a:pt x="139" y="3434"/>
                  <a:pt x="279" y="3227"/>
                  <a:pt x="425" y="3022"/>
                </a:cubicBezTo>
                <a:cubicBezTo>
                  <a:pt x="571" y="2817"/>
                  <a:pt x="725" y="2605"/>
                  <a:pt x="877" y="2410"/>
                </a:cubicBezTo>
                <a:cubicBezTo>
                  <a:pt x="1029" y="2215"/>
                  <a:pt x="1185" y="2033"/>
                  <a:pt x="1338" y="1852"/>
                </a:cubicBezTo>
                <a:cubicBezTo>
                  <a:pt x="1491" y="1671"/>
                  <a:pt x="1645" y="1489"/>
                  <a:pt x="1796" y="1325"/>
                </a:cubicBezTo>
                <a:cubicBezTo>
                  <a:pt x="1947" y="1161"/>
                  <a:pt x="2094" y="1019"/>
                  <a:pt x="2242" y="869"/>
                </a:cubicBezTo>
                <a:cubicBezTo>
                  <a:pt x="2390" y="719"/>
                  <a:pt x="2534" y="571"/>
                  <a:pt x="2685" y="426"/>
                </a:cubicBezTo>
                <a:cubicBezTo>
                  <a:pt x="2836" y="281"/>
                  <a:pt x="2991" y="140"/>
                  <a:pt x="3146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20" name="Line 3"/>
          <p:cNvSpPr>
            <a:spLocks noChangeShapeType="1"/>
          </p:cNvSpPr>
          <p:nvPr/>
        </p:nvSpPr>
        <p:spPr bwMode="auto">
          <a:xfrm flipV="1">
            <a:off x="1108075" y="6300788"/>
            <a:ext cx="772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7221" name="Line 4"/>
          <p:cNvSpPr>
            <a:spLocks noChangeShapeType="1"/>
          </p:cNvSpPr>
          <p:nvPr/>
        </p:nvSpPr>
        <p:spPr bwMode="auto">
          <a:xfrm flipV="1">
            <a:off x="1103313" y="206375"/>
            <a:ext cx="0" cy="608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37222" name="Text Box 5"/>
          <p:cNvSpPr txBox="1">
            <a:spLocks noChangeArrowheads="1"/>
          </p:cNvSpPr>
          <p:nvPr/>
        </p:nvSpPr>
        <p:spPr bwMode="auto">
          <a:xfrm rot="-5400000">
            <a:off x="-143668" y="2766219"/>
            <a:ext cx="105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(m)</a:t>
            </a:r>
          </a:p>
        </p:txBody>
      </p:sp>
      <p:sp>
        <p:nvSpPr>
          <p:cNvPr id="137223" name="Text Box 6"/>
          <p:cNvSpPr txBox="1">
            <a:spLocks noChangeArrowheads="1"/>
          </p:cNvSpPr>
          <p:nvPr/>
        </p:nvSpPr>
        <p:spPr bwMode="auto">
          <a:xfrm>
            <a:off x="8029575" y="6308725"/>
            <a:ext cx="96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(s)</a:t>
            </a:r>
          </a:p>
        </p:txBody>
      </p:sp>
      <p:sp>
        <p:nvSpPr>
          <p:cNvPr id="137224" name="Text Box 7"/>
          <p:cNvSpPr txBox="1">
            <a:spLocks noChangeArrowheads="1"/>
          </p:cNvSpPr>
          <p:nvPr/>
        </p:nvSpPr>
        <p:spPr bwMode="auto">
          <a:xfrm>
            <a:off x="539750" y="472440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0,4</a:t>
            </a:r>
          </a:p>
        </p:txBody>
      </p:sp>
      <p:sp>
        <p:nvSpPr>
          <p:cNvPr id="137225" name="Text Box 8"/>
          <p:cNvSpPr txBox="1">
            <a:spLocks noChangeArrowheads="1"/>
          </p:cNvSpPr>
          <p:nvPr/>
        </p:nvSpPr>
        <p:spPr bwMode="auto">
          <a:xfrm>
            <a:off x="539750" y="3284538"/>
            <a:ext cx="99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0,6</a:t>
            </a:r>
          </a:p>
        </p:txBody>
      </p:sp>
      <p:sp>
        <p:nvSpPr>
          <p:cNvPr id="137226" name="Text Box 9"/>
          <p:cNvSpPr txBox="1">
            <a:spLocks noChangeArrowheads="1"/>
          </p:cNvSpPr>
          <p:nvPr/>
        </p:nvSpPr>
        <p:spPr bwMode="auto">
          <a:xfrm>
            <a:off x="539750" y="1844675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0,8</a:t>
            </a:r>
          </a:p>
        </p:txBody>
      </p:sp>
      <p:sp>
        <p:nvSpPr>
          <p:cNvPr id="137227" name="Text Box 10"/>
          <p:cNvSpPr txBox="1">
            <a:spLocks noChangeArrowheads="1"/>
          </p:cNvSpPr>
          <p:nvPr/>
        </p:nvSpPr>
        <p:spPr bwMode="auto">
          <a:xfrm>
            <a:off x="539750" y="404813"/>
            <a:ext cx="99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1,0</a:t>
            </a:r>
          </a:p>
        </p:txBody>
      </p:sp>
      <p:sp>
        <p:nvSpPr>
          <p:cNvPr id="137228" name="Text Box 11"/>
          <p:cNvSpPr txBox="1">
            <a:spLocks noChangeArrowheads="1"/>
          </p:cNvSpPr>
          <p:nvPr/>
        </p:nvSpPr>
        <p:spPr bwMode="auto">
          <a:xfrm>
            <a:off x="828675" y="6308725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0,25</a:t>
            </a:r>
          </a:p>
        </p:txBody>
      </p:sp>
      <p:sp>
        <p:nvSpPr>
          <p:cNvPr id="137229" name="Text Box 12"/>
          <p:cNvSpPr txBox="1">
            <a:spLocks noChangeArrowheads="1"/>
          </p:cNvSpPr>
          <p:nvPr/>
        </p:nvSpPr>
        <p:spPr bwMode="auto">
          <a:xfrm>
            <a:off x="2124075" y="6308725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0,30</a:t>
            </a:r>
          </a:p>
        </p:txBody>
      </p:sp>
      <p:sp>
        <p:nvSpPr>
          <p:cNvPr id="137230" name="Text Box 13"/>
          <p:cNvSpPr txBox="1">
            <a:spLocks noChangeArrowheads="1"/>
          </p:cNvSpPr>
          <p:nvPr/>
        </p:nvSpPr>
        <p:spPr bwMode="auto">
          <a:xfrm>
            <a:off x="3708400" y="6308725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0,35</a:t>
            </a:r>
          </a:p>
        </p:txBody>
      </p:sp>
      <p:sp>
        <p:nvSpPr>
          <p:cNvPr id="137231" name="Text Box 14"/>
          <p:cNvSpPr txBox="1">
            <a:spLocks noChangeArrowheads="1"/>
          </p:cNvSpPr>
          <p:nvPr/>
        </p:nvSpPr>
        <p:spPr bwMode="auto">
          <a:xfrm>
            <a:off x="5148263" y="6308725"/>
            <a:ext cx="998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0,40</a:t>
            </a:r>
          </a:p>
        </p:txBody>
      </p:sp>
      <p:sp>
        <p:nvSpPr>
          <p:cNvPr id="137232" name="Text Box 15"/>
          <p:cNvSpPr txBox="1">
            <a:spLocks noChangeArrowheads="1"/>
          </p:cNvSpPr>
          <p:nvPr/>
        </p:nvSpPr>
        <p:spPr bwMode="auto">
          <a:xfrm>
            <a:off x="6588125" y="6308725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0,45</a:t>
            </a: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3944938" y="3371850"/>
            <a:ext cx="112712" cy="112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4765675" y="2649538"/>
            <a:ext cx="112713" cy="1127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881813" y="457200"/>
            <a:ext cx="112712" cy="112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1123950" y="519113"/>
            <a:ext cx="5805488" cy="502602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37" name="Text Box 20"/>
          <p:cNvSpPr txBox="1">
            <a:spLocks noChangeArrowheads="1"/>
          </p:cNvSpPr>
          <p:nvPr/>
        </p:nvSpPr>
        <p:spPr bwMode="auto">
          <a:xfrm>
            <a:off x="539750" y="6021388"/>
            <a:ext cx="99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0,2</a:t>
            </a:r>
          </a:p>
        </p:txBody>
      </p:sp>
      <p:sp>
        <p:nvSpPr>
          <p:cNvPr id="137238" name="Line 21"/>
          <p:cNvSpPr>
            <a:spLocks noChangeShapeType="1"/>
          </p:cNvSpPr>
          <p:nvPr/>
        </p:nvSpPr>
        <p:spPr bwMode="auto">
          <a:xfrm flipV="1">
            <a:off x="1108075" y="541338"/>
            <a:ext cx="719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39" name="Line 22"/>
          <p:cNvSpPr>
            <a:spLocks noChangeShapeType="1"/>
          </p:cNvSpPr>
          <p:nvPr/>
        </p:nvSpPr>
        <p:spPr bwMode="auto">
          <a:xfrm flipV="1">
            <a:off x="1108075" y="1982788"/>
            <a:ext cx="719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0" name="Line 23"/>
          <p:cNvSpPr>
            <a:spLocks noChangeShapeType="1"/>
          </p:cNvSpPr>
          <p:nvPr/>
        </p:nvSpPr>
        <p:spPr bwMode="auto">
          <a:xfrm flipV="1">
            <a:off x="1108075" y="3424238"/>
            <a:ext cx="719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1" name="Line 24"/>
          <p:cNvSpPr>
            <a:spLocks noChangeShapeType="1"/>
          </p:cNvSpPr>
          <p:nvPr/>
        </p:nvSpPr>
        <p:spPr bwMode="auto">
          <a:xfrm flipV="1">
            <a:off x="1108075" y="4865688"/>
            <a:ext cx="719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2" name="Line 25"/>
          <p:cNvSpPr>
            <a:spLocks noChangeShapeType="1"/>
          </p:cNvSpPr>
          <p:nvPr/>
        </p:nvSpPr>
        <p:spPr bwMode="auto">
          <a:xfrm>
            <a:off x="2544763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3" name="Line 26"/>
          <p:cNvSpPr>
            <a:spLocks noChangeShapeType="1"/>
          </p:cNvSpPr>
          <p:nvPr/>
        </p:nvSpPr>
        <p:spPr bwMode="auto">
          <a:xfrm>
            <a:off x="3983038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4" name="Line 27"/>
          <p:cNvSpPr>
            <a:spLocks noChangeShapeType="1"/>
          </p:cNvSpPr>
          <p:nvPr/>
        </p:nvSpPr>
        <p:spPr bwMode="auto">
          <a:xfrm>
            <a:off x="5430838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5" name="Line 28"/>
          <p:cNvSpPr>
            <a:spLocks noChangeShapeType="1"/>
          </p:cNvSpPr>
          <p:nvPr/>
        </p:nvSpPr>
        <p:spPr bwMode="auto">
          <a:xfrm>
            <a:off x="6869113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6" name="Line 29"/>
          <p:cNvSpPr>
            <a:spLocks noChangeShapeType="1"/>
          </p:cNvSpPr>
          <p:nvPr/>
        </p:nvSpPr>
        <p:spPr bwMode="auto">
          <a:xfrm>
            <a:off x="8307388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7" name="Line 30"/>
          <p:cNvSpPr>
            <a:spLocks noChangeShapeType="1"/>
          </p:cNvSpPr>
          <p:nvPr/>
        </p:nvSpPr>
        <p:spPr bwMode="auto">
          <a:xfrm flipV="1">
            <a:off x="1108075" y="5589588"/>
            <a:ext cx="719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8" name="Line 31"/>
          <p:cNvSpPr>
            <a:spLocks noChangeShapeType="1"/>
          </p:cNvSpPr>
          <p:nvPr/>
        </p:nvSpPr>
        <p:spPr bwMode="auto">
          <a:xfrm flipV="1">
            <a:off x="1108075" y="4149725"/>
            <a:ext cx="719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49" name="Line 32"/>
          <p:cNvSpPr>
            <a:spLocks noChangeShapeType="1"/>
          </p:cNvSpPr>
          <p:nvPr/>
        </p:nvSpPr>
        <p:spPr bwMode="auto">
          <a:xfrm flipV="1">
            <a:off x="1108075" y="2708275"/>
            <a:ext cx="719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50" name="Line 33"/>
          <p:cNvSpPr>
            <a:spLocks noChangeShapeType="1"/>
          </p:cNvSpPr>
          <p:nvPr/>
        </p:nvSpPr>
        <p:spPr bwMode="auto">
          <a:xfrm flipV="1">
            <a:off x="1108075" y="1268413"/>
            <a:ext cx="719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51" name="Line 34"/>
          <p:cNvSpPr>
            <a:spLocks noChangeShapeType="1"/>
          </p:cNvSpPr>
          <p:nvPr/>
        </p:nvSpPr>
        <p:spPr bwMode="auto">
          <a:xfrm>
            <a:off x="1836738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52" name="Line 35"/>
          <p:cNvSpPr>
            <a:spLocks noChangeShapeType="1"/>
          </p:cNvSpPr>
          <p:nvPr/>
        </p:nvSpPr>
        <p:spPr bwMode="auto">
          <a:xfrm>
            <a:off x="3276600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53" name="Line 36"/>
          <p:cNvSpPr>
            <a:spLocks noChangeShapeType="1"/>
          </p:cNvSpPr>
          <p:nvPr/>
        </p:nvSpPr>
        <p:spPr bwMode="auto">
          <a:xfrm>
            <a:off x="4716463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54" name="Line 37"/>
          <p:cNvSpPr>
            <a:spLocks noChangeShapeType="1"/>
          </p:cNvSpPr>
          <p:nvPr/>
        </p:nvSpPr>
        <p:spPr bwMode="auto">
          <a:xfrm>
            <a:off x="6156325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37255" name="Line 38"/>
          <p:cNvSpPr>
            <a:spLocks noChangeShapeType="1"/>
          </p:cNvSpPr>
          <p:nvPr/>
        </p:nvSpPr>
        <p:spPr bwMode="auto">
          <a:xfrm>
            <a:off x="7596188" y="549275"/>
            <a:ext cx="0" cy="573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5879" name="Oval 39"/>
          <p:cNvSpPr>
            <a:spLocks noChangeArrowheads="1"/>
          </p:cNvSpPr>
          <p:nvPr/>
        </p:nvSpPr>
        <p:spPr bwMode="auto">
          <a:xfrm>
            <a:off x="1055688" y="5530850"/>
            <a:ext cx="112712" cy="112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80" name="Oval 40"/>
          <p:cNvSpPr>
            <a:spLocks noChangeArrowheads="1"/>
          </p:cNvSpPr>
          <p:nvPr/>
        </p:nvSpPr>
        <p:spPr bwMode="auto">
          <a:xfrm>
            <a:off x="2101850" y="4808538"/>
            <a:ext cx="112713" cy="1127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81" name="Oval 41"/>
          <p:cNvSpPr>
            <a:spLocks noChangeArrowheads="1"/>
          </p:cNvSpPr>
          <p:nvPr/>
        </p:nvSpPr>
        <p:spPr bwMode="auto">
          <a:xfrm>
            <a:off x="3078163" y="4086225"/>
            <a:ext cx="112712" cy="112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82" name="Oval 42"/>
          <p:cNvSpPr>
            <a:spLocks noChangeArrowheads="1"/>
          </p:cNvSpPr>
          <p:nvPr/>
        </p:nvSpPr>
        <p:spPr bwMode="auto">
          <a:xfrm>
            <a:off x="5487988" y="1928813"/>
            <a:ext cx="112712" cy="1127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883" name="Oval 43"/>
          <p:cNvSpPr>
            <a:spLocks noChangeArrowheads="1"/>
          </p:cNvSpPr>
          <p:nvPr/>
        </p:nvSpPr>
        <p:spPr bwMode="auto">
          <a:xfrm>
            <a:off x="6207125" y="1209675"/>
            <a:ext cx="112713" cy="112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7261" name="Text Box 44"/>
          <p:cNvSpPr txBox="1">
            <a:spLocks noChangeArrowheads="1"/>
          </p:cNvSpPr>
          <p:nvPr/>
        </p:nvSpPr>
        <p:spPr bwMode="auto">
          <a:xfrm>
            <a:off x="1547813" y="6308725"/>
            <a:ext cx="998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0,275</a:t>
            </a:r>
          </a:p>
        </p:txBody>
      </p:sp>
      <p:sp>
        <p:nvSpPr>
          <p:cNvPr id="137262" name="Text Box 45"/>
          <p:cNvSpPr txBox="1">
            <a:spLocks noChangeArrowheads="1"/>
          </p:cNvSpPr>
          <p:nvPr/>
        </p:nvSpPr>
        <p:spPr bwMode="auto">
          <a:xfrm>
            <a:off x="2987675" y="6308725"/>
            <a:ext cx="998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0,325</a:t>
            </a:r>
          </a:p>
        </p:txBody>
      </p:sp>
      <p:sp>
        <p:nvSpPr>
          <p:cNvPr id="137263" name="Text Box 46"/>
          <p:cNvSpPr txBox="1">
            <a:spLocks noChangeArrowheads="1"/>
          </p:cNvSpPr>
          <p:nvPr/>
        </p:nvSpPr>
        <p:spPr bwMode="auto">
          <a:xfrm>
            <a:off x="4429125" y="6308725"/>
            <a:ext cx="998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0,375</a:t>
            </a:r>
          </a:p>
        </p:txBody>
      </p:sp>
      <p:sp>
        <p:nvSpPr>
          <p:cNvPr id="137264" name="Text Box 47"/>
          <p:cNvSpPr txBox="1">
            <a:spLocks noChangeArrowheads="1"/>
          </p:cNvSpPr>
          <p:nvPr/>
        </p:nvSpPr>
        <p:spPr bwMode="auto">
          <a:xfrm>
            <a:off x="5868988" y="6308725"/>
            <a:ext cx="998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0,425</a:t>
            </a:r>
          </a:p>
        </p:txBody>
      </p:sp>
      <p:sp>
        <p:nvSpPr>
          <p:cNvPr id="137265" name="Text Box 48"/>
          <p:cNvSpPr txBox="1">
            <a:spLocks noChangeArrowheads="1"/>
          </p:cNvSpPr>
          <p:nvPr/>
        </p:nvSpPr>
        <p:spPr bwMode="auto">
          <a:xfrm>
            <a:off x="7335838" y="6308725"/>
            <a:ext cx="998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0,475</a:t>
            </a:r>
          </a:p>
        </p:txBody>
      </p:sp>
      <p:sp>
        <p:nvSpPr>
          <p:cNvPr id="137266" name="Text Box 49"/>
          <p:cNvSpPr txBox="1">
            <a:spLocks noChangeArrowheads="1"/>
          </p:cNvSpPr>
          <p:nvPr/>
        </p:nvSpPr>
        <p:spPr bwMode="auto">
          <a:xfrm>
            <a:off x="539750" y="5395913"/>
            <a:ext cx="99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0,3</a:t>
            </a:r>
          </a:p>
        </p:txBody>
      </p:sp>
      <p:sp>
        <p:nvSpPr>
          <p:cNvPr id="137267" name="Text Box 50"/>
          <p:cNvSpPr txBox="1">
            <a:spLocks noChangeArrowheads="1"/>
          </p:cNvSpPr>
          <p:nvPr/>
        </p:nvSpPr>
        <p:spPr bwMode="auto">
          <a:xfrm>
            <a:off x="539750" y="3963988"/>
            <a:ext cx="998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0,5</a:t>
            </a:r>
          </a:p>
        </p:txBody>
      </p:sp>
      <p:sp>
        <p:nvSpPr>
          <p:cNvPr id="137268" name="Text Box 51"/>
          <p:cNvSpPr txBox="1">
            <a:spLocks noChangeArrowheads="1"/>
          </p:cNvSpPr>
          <p:nvPr/>
        </p:nvSpPr>
        <p:spPr bwMode="auto">
          <a:xfrm>
            <a:off x="539750" y="252095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0,7</a:t>
            </a:r>
          </a:p>
        </p:txBody>
      </p:sp>
      <p:sp>
        <p:nvSpPr>
          <p:cNvPr id="137269" name="Text Box 52"/>
          <p:cNvSpPr txBox="1">
            <a:spLocks noChangeArrowheads="1"/>
          </p:cNvSpPr>
          <p:nvPr/>
        </p:nvSpPr>
        <p:spPr bwMode="auto">
          <a:xfrm>
            <a:off x="539750" y="1089025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0,9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56" grpId="0" animBg="1"/>
      <p:bldP spid="35857" grpId="0" animBg="1"/>
      <p:bldP spid="35858" grpId="0" animBg="1"/>
      <p:bldP spid="35859" grpId="0" animBg="1"/>
      <p:bldP spid="35879" grpId="0" animBg="1"/>
      <p:bldP spid="35880" grpId="0" animBg="1"/>
      <p:bldP spid="35881" grpId="0" animBg="1"/>
      <p:bldP spid="35882" grpId="0" animBg="1"/>
      <p:bldP spid="358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587500" y="1735138"/>
            <a:ext cx="6088063" cy="4630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36867" name="Group 3"/>
          <p:cNvGraphicFramePr>
            <a:graphicFrameLocks noGrp="1"/>
          </p:cNvGraphicFramePr>
          <p:nvPr/>
        </p:nvGraphicFramePr>
        <p:xfrm>
          <a:off x="1579563" y="1725613"/>
          <a:ext cx="6075362" cy="4663440"/>
        </p:xfrm>
        <a:graphic>
          <a:graphicData uri="http://schemas.openxmlformats.org/drawingml/2006/table">
            <a:tbl>
              <a:tblPr/>
              <a:tblGrid>
                <a:gridCol w="1689100"/>
                <a:gridCol w="2003425"/>
                <a:gridCol w="2382837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(m)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s-E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(s</a:t>
                      </a:r>
                      <a:r>
                        <a:rPr kumimoji="0" lang="es-E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285" name="Text Box 65"/>
          <p:cNvSpPr txBox="1">
            <a:spLocks noChangeArrowheads="1"/>
          </p:cNvSpPr>
          <p:nvPr/>
        </p:nvSpPr>
        <p:spPr bwMode="auto">
          <a:xfrm>
            <a:off x="1287463" y="396875"/>
            <a:ext cx="6797675" cy="922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latin typeface="Calibri" pitchFamily="34" charset="0"/>
              </a:rPr>
              <a:t>Si esta variación respondiera a una parábola, la func</a:t>
            </a:r>
            <a:r>
              <a:rPr lang="es-ES" sz="1800">
                <a:latin typeface="Times New Roman" pitchFamily="18" charset="0"/>
              </a:rPr>
              <a:t>ión  </a:t>
            </a:r>
            <a:r>
              <a:rPr lang="es-ES" sz="1800" b="1" i="1">
                <a:solidFill>
                  <a:srgbClr val="FF0000"/>
                </a:solidFill>
                <a:latin typeface="Times New Roman" pitchFamily="18" charset="0"/>
              </a:rPr>
              <a:t>h = f </a:t>
            </a:r>
            <a:r>
              <a:rPr lang="es-ES" sz="1800" b="1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s-ES" sz="1800" b="1" i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s-ES" sz="1800" b="1" i="1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s-ES" sz="1800" b="1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s-ES" sz="1800">
                <a:latin typeface="Times New Roman" pitchFamily="18" charset="0"/>
              </a:rPr>
              <a:t> </a:t>
            </a:r>
            <a:r>
              <a:rPr lang="es-ES" sz="1800">
                <a:latin typeface="Calibri" pitchFamily="34" charset="0"/>
              </a:rPr>
              <a:t>debería ser una recta. Para comprobar si es así, calculamos los cuadrados de los tiempos:</a:t>
            </a:r>
          </a:p>
        </p:txBody>
      </p:sp>
      <p:sp>
        <p:nvSpPr>
          <p:cNvPr id="138286" name="Rectangle 66"/>
          <p:cNvSpPr>
            <a:spLocks noChangeArrowheads="1"/>
          </p:cNvSpPr>
          <p:nvPr/>
        </p:nvSpPr>
        <p:spPr bwMode="auto">
          <a:xfrm>
            <a:off x="1595438" y="1741488"/>
            <a:ext cx="1666875" cy="4619625"/>
          </a:xfrm>
          <a:prstGeom prst="rect">
            <a:avLst/>
          </a:prstGeom>
          <a:solidFill>
            <a:srgbClr val="AFFFA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8287" name="Rectangle 67"/>
          <p:cNvSpPr>
            <a:spLocks noChangeArrowheads="1"/>
          </p:cNvSpPr>
          <p:nvPr/>
        </p:nvSpPr>
        <p:spPr bwMode="auto">
          <a:xfrm>
            <a:off x="5281613" y="1741488"/>
            <a:ext cx="2354262" cy="4619625"/>
          </a:xfrm>
          <a:prstGeom prst="rect">
            <a:avLst/>
          </a:prstGeom>
          <a:solidFill>
            <a:srgbClr val="AFFFA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949450" y="2322513"/>
            <a:ext cx="841375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3683000" y="2322513"/>
            <a:ext cx="1166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949450" y="2840038"/>
            <a:ext cx="841375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35" name="Rectangle 71"/>
          <p:cNvSpPr>
            <a:spLocks noChangeArrowheads="1"/>
          </p:cNvSpPr>
          <p:nvPr/>
        </p:nvSpPr>
        <p:spPr bwMode="auto">
          <a:xfrm>
            <a:off x="1949450" y="3370263"/>
            <a:ext cx="841375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36" name="Rectangle 72"/>
          <p:cNvSpPr>
            <a:spLocks noChangeArrowheads="1"/>
          </p:cNvSpPr>
          <p:nvPr/>
        </p:nvSpPr>
        <p:spPr bwMode="auto">
          <a:xfrm>
            <a:off x="1949450" y="3875088"/>
            <a:ext cx="841375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37" name="Rectangle 73"/>
          <p:cNvSpPr>
            <a:spLocks noChangeArrowheads="1"/>
          </p:cNvSpPr>
          <p:nvPr/>
        </p:nvSpPr>
        <p:spPr bwMode="auto">
          <a:xfrm>
            <a:off x="1949450" y="4392613"/>
            <a:ext cx="841375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38" name="Rectangle 74"/>
          <p:cNvSpPr>
            <a:spLocks noChangeArrowheads="1"/>
          </p:cNvSpPr>
          <p:nvPr/>
        </p:nvSpPr>
        <p:spPr bwMode="auto">
          <a:xfrm>
            <a:off x="1949450" y="4897438"/>
            <a:ext cx="841375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39" name="Rectangle 75"/>
          <p:cNvSpPr>
            <a:spLocks noChangeArrowheads="1"/>
          </p:cNvSpPr>
          <p:nvPr/>
        </p:nvSpPr>
        <p:spPr bwMode="auto">
          <a:xfrm>
            <a:off x="1949450" y="5414963"/>
            <a:ext cx="841375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0" name="Rectangle 76"/>
          <p:cNvSpPr>
            <a:spLocks noChangeArrowheads="1"/>
          </p:cNvSpPr>
          <p:nvPr/>
        </p:nvSpPr>
        <p:spPr bwMode="auto">
          <a:xfrm>
            <a:off x="1949450" y="5921375"/>
            <a:ext cx="841375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1" name="Rectangle 77"/>
          <p:cNvSpPr>
            <a:spLocks noChangeArrowheads="1"/>
          </p:cNvSpPr>
          <p:nvPr/>
        </p:nvSpPr>
        <p:spPr bwMode="auto">
          <a:xfrm>
            <a:off x="5884863" y="2840038"/>
            <a:ext cx="1166812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5884863" y="3333750"/>
            <a:ext cx="1166812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5884863" y="3862388"/>
            <a:ext cx="1166812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5884863" y="4379913"/>
            <a:ext cx="1166812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5884863" y="4897438"/>
            <a:ext cx="1166812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5884863" y="5426075"/>
            <a:ext cx="1166812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5884863" y="5930900"/>
            <a:ext cx="1166812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3683000" y="2827338"/>
            <a:ext cx="1166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49" name="Rectangle 85"/>
          <p:cNvSpPr>
            <a:spLocks noChangeArrowheads="1"/>
          </p:cNvSpPr>
          <p:nvPr/>
        </p:nvSpPr>
        <p:spPr bwMode="auto">
          <a:xfrm>
            <a:off x="3683000" y="3344863"/>
            <a:ext cx="1166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50" name="Rectangle 86"/>
          <p:cNvSpPr>
            <a:spLocks noChangeArrowheads="1"/>
          </p:cNvSpPr>
          <p:nvPr/>
        </p:nvSpPr>
        <p:spPr bwMode="auto">
          <a:xfrm>
            <a:off x="3683000" y="3873500"/>
            <a:ext cx="1166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51" name="Rectangle 87"/>
          <p:cNvSpPr>
            <a:spLocks noChangeArrowheads="1"/>
          </p:cNvSpPr>
          <p:nvPr/>
        </p:nvSpPr>
        <p:spPr bwMode="auto">
          <a:xfrm>
            <a:off x="3683000" y="4379913"/>
            <a:ext cx="1166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52" name="Rectangle 88"/>
          <p:cNvSpPr>
            <a:spLocks noChangeArrowheads="1"/>
          </p:cNvSpPr>
          <p:nvPr/>
        </p:nvSpPr>
        <p:spPr bwMode="auto">
          <a:xfrm>
            <a:off x="3683000" y="4897438"/>
            <a:ext cx="1166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53" name="Rectangle 89"/>
          <p:cNvSpPr>
            <a:spLocks noChangeArrowheads="1"/>
          </p:cNvSpPr>
          <p:nvPr/>
        </p:nvSpPr>
        <p:spPr bwMode="auto">
          <a:xfrm>
            <a:off x="3683000" y="5414963"/>
            <a:ext cx="1166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54" name="Rectangle 90"/>
          <p:cNvSpPr>
            <a:spLocks noChangeArrowheads="1"/>
          </p:cNvSpPr>
          <p:nvPr/>
        </p:nvSpPr>
        <p:spPr bwMode="auto">
          <a:xfrm>
            <a:off x="3683000" y="5930900"/>
            <a:ext cx="1166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5884863" y="2322513"/>
            <a:ext cx="1166812" cy="396875"/>
          </a:xfrm>
          <a:prstGeom prst="rect">
            <a:avLst/>
          </a:prstGeom>
          <a:solidFill>
            <a:srgbClr val="E7FF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6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6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6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6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6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6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32" grpId="0" animBg="1"/>
      <p:bldP spid="36933" grpId="0" animBg="1"/>
      <p:bldP spid="36934" grpId="0" animBg="1"/>
      <p:bldP spid="36935" grpId="0" animBg="1"/>
      <p:bldP spid="36936" grpId="0" animBg="1"/>
      <p:bldP spid="36937" grpId="0" animBg="1"/>
      <p:bldP spid="36938" grpId="0" animBg="1"/>
      <p:bldP spid="36939" grpId="0" animBg="1"/>
      <p:bldP spid="36940" grpId="0" animBg="1"/>
      <p:bldP spid="36941" grpId="0" animBg="1"/>
      <p:bldP spid="36942" grpId="0" animBg="1"/>
      <p:bldP spid="36943" grpId="0" animBg="1"/>
      <p:bldP spid="36944" grpId="0" animBg="1"/>
      <p:bldP spid="36945" grpId="0" animBg="1"/>
      <p:bldP spid="36946" grpId="0" animBg="1"/>
      <p:bldP spid="36947" grpId="0" animBg="1"/>
      <p:bldP spid="36948" grpId="0" animBg="1"/>
      <p:bldP spid="36949" grpId="0" animBg="1"/>
      <p:bldP spid="36950" grpId="0" animBg="1"/>
      <p:bldP spid="36951" grpId="0" animBg="1"/>
      <p:bldP spid="36952" grpId="0" animBg="1"/>
      <p:bldP spid="36953" grpId="0" animBg="1"/>
      <p:bldP spid="36954" grpId="0" animBg="1"/>
      <p:bldP spid="369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4 CuadroTexto"/>
          <p:cNvSpPr txBox="1">
            <a:spLocks noChangeArrowheads="1"/>
          </p:cNvSpPr>
          <p:nvPr/>
        </p:nvSpPr>
        <p:spPr bwMode="auto">
          <a:xfrm>
            <a:off x="0" y="1474788"/>
            <a:ext cx="9144000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>
                <a:solidFill>
                  <a:srgbClr val="000000"/>
                </a:solidFill>
                <a:latin typeface="Calibri" pitchFamily="34" charset="0"/>
                <a:cs typeface="+mn-cs"/>
              </a:rPr>
              <a:t>BOLETÍN OFICIAL DEL ESTADO</a:t>
            </a:r>
          </a:p>
          <a:p>
            <a:pPr algn="ctr">
              <a:lnSpc>
                <a:spcPct val="150000"/>
              </a:lnSpc>
            </a:pPr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+mn-cs"/>
              </a:rPr>
              <a:t>Sábado 3 de enero de 2015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+mn-cs"/>
              </a:rPr>
              <a:t>Real Decreto 1105/2014, de 26 de diciembre, por el que se establece  el currículo básico de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latin typeface="Calibri" pitchFamily="34" charset="0"/>
                <a:cs typeface="+mn-cs"/>
              </a:rPr>
              <a:t>La Educación Secundaria Obligatoria y del Bachillerato.</a:t>
            </a:r>
          </a:p>
          <a:p>
            <a:pPr algn="ctr"/>
            <a:endParaRPr lang="es-ES_tradnl" sz="1800" b="1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 descr="Graph2"/>
          <p:cNvPicPr>
            <a:picLocks noChangeAspect="1" noChangeArrowheads="1"/>
          </p:cNvPicPr>
          <p:nvPr/>
        </p:nvPicPr>
        <p:blipFill>
          <a:blip r:embed="rId2" cstate="print"/>
          <a:srcRect l="7095" t="6889" r="10175" b="1971"/>
          <a:stretch>
            <a:fillRect/>
          </a:stretch>
        </p:blipFill>
        <p:spPr bwMode="auto">
          <a:xfrm>
            <a:off x="165100" y="377825"/>
            <a:ext cx="8207375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4125913" y="6148388"/>
            <a:ext cx="1047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 b="1">
              <a:solidFill>
                <a:srgbClr val="FF0000"/>
              </a:solidFill>
            </a:endParaRPr>
          </a:p>
        </p:txBody>
      </p:sp>
      <p:sp>
        <p:nvSpPr>
          <p:cNvPr id="139268" name="Text Box 5"/>
          <p:cNvSpPr txBox="1">
            <a:spLocks noChangeArrowheads="1"/>
          </p:cNvSpPr>
          <p:nvPr/>
        </p:nvSpPr>
        <p:spPr bwMode="auto">
          <a:xfrm>
            <a:off x="7254875" y="5980113"/>
            <a:ext cx="1047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s-ES" sz="2400" b="1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s-ES" sz="2400" b="1">
                <a:solidFill>
                  <a:srgbClr val="FF0000"/>
                </a:solidFill>
                <a:latin typeface="Times New Roman" pitchFamily="18" charset="0"/>
              </a:rPr>
              <a:t> (s</a:t>
            </a:r>
            <a:r>
              <a:rPr lang="es-ES" sz="2400" b="1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s-ES" sz="2400" b="1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9269" name="Text Box 6"/>
          <p:cNvSpPr txBox="1">
            <a:spLocks noChangeArrowheads="1"/>
          </p:cNvSpPr>
          <p:nvPr/>
        </p:nvSpPr>
        <p:spPr bwMode="auto">
          <a:xfrm rot="-5400000">
            <a:off x="-10319" y="3113882"/>
            <a:ext cx="11445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0000"/>
                </a:solidFill>
                <a:latin typeface="Times New Roman" pitchFamily="18" charset="0"/>
              </a:rPr>
              <a:t>h (m)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968875" y="3817938"/>
            <a:ext cx="2995613" cy="1843087"/>
          </a:xfrm>
          <a:prstGeom prst="rect">
            <a:avLst/>
          </a:prstGeom>
          <a:solidFill>
            <a:srgbClr val="AFFF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/>
              <a:t>         </a:t>
            </a:r>
            <a:r>
              <a:rPr lang="es-ES" b="1"/>
              <a:t>Linear Regression </a:t>
            </a:r>
          </a:p>
          <a:p>
            <a:pPr>
              <a:spcBef>
                <a:spcPct val="50000"/>
              </a:spcBef>
            </a:pPr>
            <a:r>
              <a:rPr lang="es-ES" b="1"/>
              <a:t>               y = A + B * x</a:t>
            </a:r>
          </a:p>
          <a:p>
            <a:pPr>
              <a:spcBef>
                <a:spcPct val="50000"/>
              </a:spcBef>
            </a:pPr>
            <a:r>
              <a:rPr lang="es-ES" b="1"/>
              <a:t>    Parameter          Value	</a:t>
            </a:r>
          </a:p>
          <a:p>
            <a:pPr>
              <a:spcBef>
                <a:spcPct val="50000"/>
              </a:spcBef>
            </a:pPr>
            <a:r>
              <a:rPr lang="es-ES" b="1"/>
              <a:t>           A	           7,09001*10</a:t>
            </a:r>
            <a:r>
              <a:rPr lang="es-ES" b="1" baseline="30000"/>
              <a:t>-4</a:t>
            </a:r>
            <a:r>
              <a:rPr lang="es-ES" b="1"/>
              <a:t>   </a:t>
            </a:r>
          </a:p>
          <a:p>
            <a:pPr>
              <a:spcBef>
                <a:spcPct val="50000"/>
              </a:spcBef>
            </a:pPr>
            <a:r>
              <a:rPr lang="es-ES" b="1"/>
              <a:t>           B	              4,89272</a:t>
            </a: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917700" y="1112838"/>
            <a:ext cx="5529263" cy="4130675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1851025" y="5189538"/>
            <a:ext cx="131763" cy="1539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0" name="9 Elipse"/>
          <p:cNvSpPr/>
          <p:nvPr/>
        </p:nvSpPr>
        <p:spPr>
          <a:xfrm>
            <a:off x="3503613" y="3932238"/>
            <a:ext cx="131762" cy="1555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1" name="10 Elipse"/>
          <p:cNvSpPr/>
          <p:nvPr/>
        </p:nvSpPr>
        <p:spPr>
          <a:xfrm>
            <a:off x="4054475" y="3514725"/>
            <a:ext cx="131763" cy="15398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2" name="11 Elipse"/>
          <p:cNvSpPr/>
          <p:nvPr/>
        </p:nvSpPr>
        <p:spPr>
          <a:xfrm>
            <a:off x="4594225" y="3106738"/>
            <a:ext cx="131763" cy="1539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3" name="12 Elipse"/>
          <p:cNvSpPr/>
          <p:nvPr/>
        </p:nvSpPr>
        <p:spPr>
          <a:xfrm>
            <a:off x="5133975" y="2676525"/>
            <a:ext cx="176213" cy="1762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4" name="13 Elipse"/>
          <p:cNvSpPr/>
          <p:nvPr/>
        </p:nvSpPr>
        <p:spPr>
          <a:xfrm>
            <a:off x="5729288" y="2281238"/>
            <a:ext cx="131762" cy="1539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5" name="14 Elipse"/>
          <p:cNvSpPr/>
          <p:nvPr/>
        </p:nvSpPr>
        <p:spPr>
          <a:xfrm>
            <a:off x="6246813" y="1873250"/>
            <a:ext cx="165100" cy="1762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6" name="15 Elipse"/>
          <p:cNvSpPr/>
          <p:nvPr/>
        </p:nvSpPr>
        <p:spPr>
          <a:xfrm>
            <a:off x="6819900" y="1454150"/>
            <a:ext cx="131763" cy="1762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7" name="16 Elipse"/>
          <p:cNvSpPr/>
          <p:nvPr/>
        </p:nvSpPr>
        <p:spPr>
          <a:xfrm>
            <a:off x="7348538" y="1023938"/>
            <a:ext cx="220662" cy="16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19" name="18 Conector recto"/>
          <p:cNvCxnSpPr/>
          <p:nvPr/>
        </p:nvCxnSpPr>
        <p:spPr>
          <a:xfrm>
            <a:off x="7235825" y="1117600"/>
            <a:ext cx="374650" cy="0"/>
          </a:xfrm>
          <a:prstGeom prst="line">
            <a:avLst/>
          </a:prstGeom>
          <a:ln w="12700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192838" y="1946275"/>
            <a:ext cx="293687" cy="1588"/>
          </a:xfrm>
          <a:prstGeom prst="line">
            <a:avLst/>
          </a:prstGeom>
          <a:ln w="9525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135563" y="2765425"/>
            <a:ext cx="293687" cy="1588"/>
          </a:xfrm>
          <a:prstGeom prst="line">
            <a:avLst/>
          </a:prstGeom>
          <a:ln w="9525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011613" y="3598863"/>
            <a:ext cx="293687" cy="1587"/>
          </a:xfrm>
          <a:prstGeom prst="line">
            <a:avLst/>
          </a:prstGeom>
          <a:ln w="9525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868613" y="4427538"/>
            <a:ext cx="207962" cy="0"/>
          </a:xfrm>
          <a:prstGeom prst="line">
            <a:avLst/>
          </a:prstGeom>
          <a:ln w="9525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7370763" y="1035050"/>
            <a:ext cx="142875" cy="1444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44" name="43 Conector recto"/>
          <p:cNvCxnSpPr>
            <a:stCxn id="26" idx="7"/>
            <a:endCxn id="30" idx="3"/>
          </p:cNvCxnSpPr>
          <p:nvPr/>
        </p:nvCxnSpPr>
        <p:spPr>
          <a:xfrm flipV="1">
            <a:off x="1984375" y="1157288"/>
            <a:ext cx="5407025" cy="40528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flipV="1">
            <a:off x="7331075" y="1147763"/>
            <a:ext cx="0" cy="109537"/>
          </a:xfrm>
          <a:prstGeom prst="line">
            <a:avLst/>
          </a:prstGeom>
          <a:ln w="9525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V="1">
            <a:off x="5983288" y="2166938"/>
            <a:ext cx="0" cy="128587"/>
          </a:xfrm>
          <a:prstGeom prst="line">
            <a:avLst/>
          </a:prstGeom>
          <a:ln w="12700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1919288" y="5148263"/>
            <a:ext cx="0" cy="242887"/>
          </a:xfrm>
          <a:prstGeom prst="line">
            <a:avLst/>
          </a:prstGeom>
          <a:ln w="10795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flipH="1">
            <a:off x="1811338" y="5260975"/>
            <a:ext cx="206375" cy="0"/>
          </a:xfrm>
          <a:prstGeom prst="line">
            <a:avLst/>
          </a:prstGeom>
          <a:ln w="12700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flipV="1">
            <a:off x="3268663" y="4110038"/>
            <a:ext cx="0" cy="242887"/>
          </a:xfrm>
          <a:prstGeom prst="line">
            <a:avLst/>
          </a:prstGeom>
          <a:ln w="10795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flipV="1">
            <a:off x="4624388" y="3089275"/>
            <a:ext cx="0" cy="242888"/>
          </a:xfrm>
          <a:prstGeom prst="line">
            <a:avLst/>
          </a:prstGeom>
          <a:ln w="12700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1862138" y="5189538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8" name="27 Elipse"/>
          <p:cNvSpPr/>
          <p:nvPr/>
        </p:nvSpPr>
        <p:spPr>
          <a:xfrm>
            <a:off x="4572000" y="3140075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7" name="26 Elipse"/>
          <p:cNvSpPr/>
          <p:nvPr/>
        </p:nvSpPr>
        <p:spPr>
          <a:xfrm>
            <a:off x="3514725" y="3922713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1" name="30 Elipse"/>
          <p:cNvSpPr/>
          <p:nvPr/>
        </p:nvSpPr>
        <p:spPr>
          <a:xfrm>
            <a:off x="4065588" y="3514725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8" name="37 Elipse"/>
          <p:cNvSpPr/>
          <p:nvPr/>
        </p:nvSpPr>
        <p:spPr>
          <a:xfrm>
            <a:off x="5178425" y="2698750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9" name="28 Elipse"/>
          <p:cNvSpPr/>
          <p:nvPr/>
        </p:nvSpPr>
        <p:spPr>
          <a:xfrm>
            <a:off x="5729288" y="2259013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6" name="35 Elipse"/>
          <p:cNvSpPr/>
          <p:nvPr/>
        </p:nvSpPr>
        <p:spPr>
          <a:xfrm>
            <a:off x="6246813" y="1862138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7" name="36 Elipse"/>
          <p:cNvSpPr/>
          <p:nvPr/>
        </p:nvSpPr>
        <p:spPr>
          <a:xfrm>
            <a:off x="6842125" y="1443038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39302" name="77 CuadroTexto"/>
          <p:cNvSpPr txBox="1">
            <a:spLocks noChangeArrowheads="1"/>
          </p:cNvSpPr>
          <p:nvPr/>
        </p:nvSpPr>
        <p:spPr bwMode="auto">
          <a:xfrm>
            <a:off x="1719263" y="131763"/>
            <a:ext cx="557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/>
              <a:t>Representación gráfica de la función  </a:t>
            </a:r>
            <a:r>
              <a:rPr lang="es-ES" sz="2200" b="1" i="1">
                <a:solidFill>
                  <a:srgbClr val="FF0000"/>
                </a:solidFill>
                <a:latin typeface="Times New Roman" pitchFamily="18" charset="0"/>
              </a:rPr>
              <a:t>h = f </a:t>
            </a:r>
            <a:r>
              <a:rPr lang="es-ES" sz="2200" b="1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s-ES" sz="2200" b="1" i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s-ES" sz="2200" b="1" i="1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s-ES" sz="2200" b="1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s-ES" sz="2200">
                <a:latin typeface="Times New Roman" pitchFamily="18" charset="0"/>
              </a:rPr>
              <a:t> </a:t>
            </a:r>
          </a:p>
          <a:p>
            <a:pPr algn="ctr"/>
            <a:r>
              <a:rPr lang="es-ES_tradnl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0" grpId="0" animBg="1"/>
      <p:bldP spid="26" grpId="0" animBg="1"/>
      <p:bldP spid="28" grpId="0" animBg="1"/>
      <p:bldP spid="27" grpId="0" animBg="1"/>
      <p:bldP spid="31" grpId="0" animBg="1"/>
      <p:bldP spid="38" grpId="0" animBg="1"/>
      <p:bldP spid="29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746125" y="660400"/>
            <a:ext cx="77724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421063" y="1671638"/>
          <a:ext cx="2468562" cy="503237"/>
        </p:xfrm>
        <a:graphic>
          <a:graphicData uri="http://schemas.openxmlformats.org/presentationml/2006/ole">
            <p:oleObj spid="_x0000_s1026" name="Ecuación" r:id="rId3" imgW="1117440" imgH="228600" progId="Equation.3">
              <p:embed/>
            </p:oleObj>
          </a:graphicData>
        </a:graphic>
      </p:graphicFrame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54075" y="769938"/>
            <a:ext cx="7494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latin typeface="Calibri" pitchFamily="34" charset="0"/>
              </a:rPr>
              <a:t>De esta gráfica se deduce que la función </a:t>
            </a:r>
            <a:r>
              <a:rPr lang="es-ES" sz="1800" b="1" i="1">
                <a:solidFill>
                  <a:srgbClr val="FF0000"/>
                </a:solidFill>
                <a:latin typeface="Calibri" pitchFamily="34" charset="0"/>
              </a:rPr>
              <a:t>h = f </a:t>
            </a:r>
            <a:r>
              <a:rPr lang="es-ES" sz="1800" b="1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s-ES" sz="1800" b="1" i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s-ES" sz="1800" b="1" i="1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s-ES" sz="1800" b="1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s-ES" sz="1800">
                <a:latin typeface="Calibri" pitchFamily="34" charset="0"/>
              </a:rPr>
              <a:t> responde a una recta de pendiente </a:t>
            </a:r>
            <a:r>
              <a:rPr lang="es-ES" sz="1800" b="1" i="1">
                <a:solidFill>
                  <a:srgbClr val="0000FF"/>
                </a:solidFill>
                <a:latin typeface="Calibri" pitchFamily="34" charset="0"/>
              </a:rPr>
              <a:t>B</a:t>
            </a:r>
            <a:r>
              <a:rPr lang="es-ES" sz="1800">
                <a:solidFill>
                  <a:srgbClr val="0000FF"/>
                </a:solidFill>
                <a:latin typeface="Calibri" pitchFamily="34" charset="0"/>
              </a:rPr>
              <a:t> = 4,89</a:t>
            </a:r>
            <a:r>
              <a:rPr lang="es-ES" sz="1800">
                <a:latin typeface="Calibri" pitchFamily="34" charset="0"/>
              </a:rPr>
              <a:t> que pasa por el origen porque </a:t>
            </a:r>
            <a:r>
              <a:rPr lang="es-ES" sz="1800" b="1" i="1">
                <a:solidFill>
                  <a:srgbClr val="0049DA"/>
                </a:solidFill>
                <a:latin typeface="Calibri" pitchFamily="34" charset="0"/>
              </a:rPr>
              <a:t>A</a:t>
            </a:r>
            <a:r>
              <a:rPr lang="es-ES" sz="1800">
                <a:latin typeface="Calibri" pitchFamily="34" charset="0"/>
              </a:rPr>
              <a:t> </a:t>
            </a:r>
            <a:r>
              <a:rPr lang="es-ES" sz="1800" b="1">
                <a:solidFill>
                  <a:srgbClr val="0049DA"/>
                </a:solidFill>
                <a:latin typeface="Calibri" pitchFamily="34" charset="0"/>
              </a:rPr>
              <a:t>≈ 0</a:t>
            </a:r>
            <a:r>
              <a:rPr lang="es-ES" sz="1800">
                <a:latin typeface="Calibri" pitchFamily="34" charset="0"/>
              </a:rPr>
              <a:t>, por lo que: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349375" y="4919663"/>
          <a:ext cx="6540500" cy="871537"/>
        </p:xfrm>
        <a:graphic>
          <a:graphicData uri="http://schemas.openxmlformats.org/presentationml/2006/ole">
            <p:oleObj spid="_x0000_s1027" name="Ecuación" r:id="rId4" imgW="2958840" imgH="393480" progId="Equation.3">
              <p:embed/>
            </p:oleObj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925638" y="2454275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latin typeface="Calibri" pitchFamily="34" charset="0"/>
              </a:rPr>
              <a:t>Y como en el movimiento uniformemente acelerado es:</a:t>
            </a: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916363" y="3103563"/>
          <a:ext cx="1403350" cy="868362"/>
        </p:xfrm>
        <a:graphic>
          <a:graphicData uri="http://schemas.openxmlformats.org/presentationml/2006/ole">
            <p:oleObj spid="_x0000_s1028" name="Ecuación" r:id="rId5" imgW="634680" imgH="393480" progId="Equation.3">
              <p:embed/>
            </p:oleObj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925638" y="42116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latin typeface="Calibri" pitchFamily="34" charset="0"/>
              </a:rPr>
              <a:t>De la comparación se deduce: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7" grpId="0"/>
      <p:bldP spid="389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36625" y="1328738"/>
            <a:ext cx="7494588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000000"/>
                </a:solidFill>
                <a:latin typeface="Calibri" pitchFamily="34" charset="0"/>
              </a:rPr>
              <a:t>Conclusión final</a:t>
            </a: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579813" y="2401888"/>
          <a:ext cx="2209800" cy="1314450"/>
        </p:xfrm>
        <a:graphic>
          <a:graphicData uri="http://schemas.openxmlformats.org/presentationml/2006/ole">
            <p:oleObj spid="_x0000_s2050" name="Ecuación" r:id="rId3" imgW="660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51275" y="620713"/>
            <a:ext cx="5292725" cy="6237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2339975" y="2276475"/>
            <a:ext cx="720725" cy="720725"/>
          </a:xfrm>
          <a:prstGeom prst="ellipse">
            <a:avLst/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00113" y="2276475"/>
            <a:ext cx="720725" cy="7207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2700338" y="1557338"/>
            <a:ext cx="0" cy="10795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1260475" y="1557338"/>
            <a:ext cx="0" cy="10795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7163" y="715963"/>
            <a:ext cx="3597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F = </a:t>
            </a:r>
            <a:r>
              <a:rPr lang="es-ES">
                <a:solidFill>
                  <a:srgbClr val="FF3300"/>
                </a:solidFill>
              </a:rPr>
              <a:t>Fuerza de resistencia del aire</a:t>
            </a:r>
            <a:endParaRPr lang="es-ES" b="1">
              <a:solidFill>
                <a:srgbClr val="FF33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84438" y="2636838"/>
            <a:ext cx="1223962" cy="3967162"/>
            <a:chOff x="1565" y="1661"/>
            <a:chExt cx="771" cy="2499"/>
          </a:xfrm>
        </p:grpSpPr>
        <p:sp>
          <p:nvSpPr>
            <p:cNvPr id="3108" name="Line 9"/>
            <p:cNvSpPr>
              <a:spLocks noChangeShapeType="1"/>
            </p:cNvSpPr>
            <p:nvPr/>
          </p:nvSpPr>
          <p:spPr bwMode="auto">
            <a:xfrm>
              <a:off x="1701" y="1661"/>
              <a:ext cx="0" cy="226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09" name="Text Box 10"/>
            <p:cNvSpPr txBox="1">
              <a:spLocks noChangeArrowheads="1"/>
            </p:cNvSpPr>
            <p:nvPr/>
          </p:nvSpPr>
          <p:spPr bwMode="auto">
            <a:xfrm>
              <a:off x="1565" y="39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33CC"/>
                  </a:solidFill>
                </a:rPr>
                <a:t>2P</a:t>
              </a:r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933825" y="798513"/>
            <a:ext cx="521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</a:rPr>
              <a:t>La fuerza </a:t>
            </a:r>
            <a:r>
              <a:rPr lang="es-ES" b="1">
                <a:solidFill>
                  <a:srgbClr val="FF3300"/>
                </a:solidFill>
              </a:rPr>
              <a:t>F</a:t>
            </a:r>
            <a:r>
              <a:rPr lang="es-ES">
                <a:solidFill>
                  <a:srgbClr val="FF3300"/>
                </a:solidFill>
              </a:rPr>
              <a:t> de resistencia que opone el aire al avance es la misma por tener ambas bolas la misma forma.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93788" y="2636838"/>
            <a:ext cx="482600" cy="2166937"/>
            <a:chOff x="689" y="1661"/>
            <a:chExt cx="304" cy="1365"/>
          </a:xfrm>
        </p:grpSpPr>
        <p:sp>
          <p:nvSpPr>
            <p:cNvPr id="3106" name="Line 13"/>
            <p:cNvSpPr>
              <a:spLocks noChangeShapeType="1"/>
            </p:cNvSpPr>
            <p:nvPr/>
          </p:nvSpPr>
          <p:spPr bwMode="auto">
            <a:xfrm>
              <a:off x="794" y="1661"/>
              <a:ext cx="0" cy="1134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07" name="Text Box 14"/>
            <p:cNvSpPr txBox="1">
              <a:spLocks noChangeArrowheads="1"/>
            </p:cNvSpPr>
            <p:nvPr/>
          </p:nvSpPr>
          <p:spPr bwMode="auto">
            <a:xfrm>
              <a:off x="689" y="2795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33CC"/>
                  </a:solidFill>
                </a:rPr>
                <a:t>P</a:t>
              </a:r>
            </a:p>
          </p:txBody>
        </p:sp>
      </p:grp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946525" y="1373188"/>
            <a:ext cx="5197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06600"/>
                </a:solidFill>
              </a:rPr>
              <a:t>La resultante </a:t>
            </a:r>
            <a:r>
              <a:rPr lang="el-GR" b="1">
                <a:solidFill>
                  <a:srgbClr val="006600"/>
                </a:solidFill>
              </a:rPr>
              <a:t>Σ</a:t>
            </a:r>
            <a:r>
              <a:rPr lang="es-ES" b="1">
                <a:solidFill>
                  <a:srgbClr val="006600"/>
                </a:solidFill>
              </a:rPr>
              <a:t>F</a:t>
            </a:r>
            <a:r>
              <a:rPr lang="es-ES">
                <a:solidFill>
                  <a:srgbClr val="006600"/>
                </a:solidFill>
              </a:rPr>
              <a:t> de ambas fuerzas sobre cada bola es:</a:t>
            </a:r>
          </a:p>
          <a:p>
            <a:pPr algn="ctr">
              <a:spcBef>
                <a:spcPct val="50000"/>
              </a:spcBef>
            </a:pPr>
            <a:endParaRPr lang="es-ES">
              <a:solidFill>
                <a:srgbClr val="006600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58888" y="2636838"/>
            <a:ext cx="622300" cy="728662"/>
            <a:chOff x="793" y="1661"/>
            <a:chExt cx="392" cy="459"/>
          </a:xfrm>
        </p:grpSpPr>
        <p:sp>
          <p:nvSpPr>
            <p:cNvPr id="3104" name="Line 17"/>
            <p:cNvSpPr>
              <a:spLocks noChangeShapeType="1"/>
            </p:cNvSpPr>
            <p:nvPr/>
          </p:nvSpPr>
          <p:spPr bwMode="auto">
            <a:xfrm>
              <a:off x="793" y="1661"/>
              <a:ext cx="0" cy="453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05" name="Rectangle 18"/>
            <p:cNvSpPr>
              <a:spLocks noChangeArrowheads="1"/>
            </p:cNvSpPr>
            <p:nvPr/>
          </p:nvSpPr>
          <p:spPr bwMode="auto">
            <a:xfrm>
              <a:off x="839" y="1887"/>
              <a:ext cx="3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b="1">
                  <a:solidFill>
                    <a:srgbClr val="006600"/>
                  </a:solidFill>
                </a:rPr>
                <a:t>Σ</a:t>
              </a:r>
              <a:r>
                <a:rPr lang="es-ES" sz="1800" b="1">
                  <a:solidFill>
                    <a:srgbClr val="006600"/>
                  </a:solidFill>
                </a:rPr>
                <a:t>F</a:t>
              </a:r>
              <a:r>
                <a:rPr lang="es-ES" sz="1800" b="1" baseline="-25000">
                  <a:solidFill>
                    <a:srgbClr val="006600"/>
                  </a:solidFill>
                </a:rPr>
                <a:t>1</a:t>
              </a:r>
              <a:endParaRPr lang="es-ES" sz="1800" b="1">
                <a:solidFill>
                  <a:srgbClr val="006600"/>
                </a:solidFill>
              </a:endParaRPr>
            </a:p>
          </p:txBody>
        </p:sp>
      </p:grp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FFFF00"/>
                </a:solidFill>
              </a:rPr>
              <a:t>Se dejan caer </a:t>
            </a:r>
            <a:r>
              <a:rPr lang="es-ES" sz="1800" b="1">
                <a:solidFill>
                  <a:srgbClr val="FF0000"/>
                </a:solidFill>
              </a:rPr>
              <a:t>en el aire </a:t>
            </a:r>
            <a:r>
              <a:rPr lang="es-ES" sz="1800" b="1">
                <a:solidFill>
                  <a:srgbClr val="FFFF00"/>
                </a:solidFill>
              </a:rPr>
              <a:t>dos bolas de la misma forma y tamaño pero una tiene doble peso que la otra. ¿Cuál llegará antes al suelo?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700338" y="2636838"/>
            <a:ext cx="620712" cy="2457450"/>
            <a:chOff x="1701" y="1661"/>
            <a:chExt cx="391" cy="1548"/>
          </a:xfrm>
        </p:grpSpPr>
        <p:sp>
          <p:nvSpPr>
            <p:cNvPr id="3102" name="Line 21"/>
            <p:cNvSpPr>
              <a:spLocks noChangeShapeType="1"/>
            </p:cNvSpPr>
            <p:nvPr/>
          </p:nvSpPr>
          <p:spPr bwMode="auto">
            <a:xfrm>
              <a:off x="1701" y="1661"/>
              <a:ext cx="0" cy="154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03" name="Rectangle 22"/>
            <p:cNvSpPr>
              <a:spLocks noChangeArrowheads="1"/>
            </p:cNvSpPr>
            <p:nvPr/>
          </p:nvSpPr>
          <p:spPr bwMode="auto">
            <a:xfrm>
              <a:off x="1746" y="2976"/>
              <a:ext cx="3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b="1">
                  <a:solidFill>
                    <a:srgbClr val="006600"/>
                  </a:solidFill>
                </a:rPr>
                <a:t>Σ</a:t>
              </a:r>
              <a:r>
                <a:rPr lang="es-ES" sz="1800" b="1">
                  <a:solidFill>
                    <a:srgbClr val="006600"/>
                  </a:solidFill>
                </a:rPr>
                <a:t>F</a:t>
              </a:r>
              <a:r>
                <a:rPr lang="es-ES" sz="1800" b="1" baseline="-25000">
                  <a:solidFill>
                    <a:srgbClr val="006600"/>
                  </a:solidFill>
                </a:rPr>
                <a:t>2</a:t>
              </a:r>
              <a:endParaRPr lang="es-ES" sz="1800" b="1">
                <a:solidFill>
                  <a:srgbClr val="006600"/>
                </a:solidFill>
              </a:endParaRPr>
            </a:p>
          </p:txBody>
        </p:sp>
      </p:grp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3851275" y="620713"/>
            <a:ext cx="0" cy="6237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aphicFrame>
        <p:nvGraphicFramePr>
          <p:cNvPr id="3074" name="Object 24"/>
          <p:cNvGraphicFramePr>
            <a:graphicFrameLocks noChangeAspect="1"/>
          </p:cNvGraphicFramePr>
          <p:nvPr/>
        </p:nvGraphicFramePr>
        <p:xfrm>
          <a:off x="4514850" y="2708275"/>
          <a:ext cx="114300" cy="215900"/>
        </p:xfrm>
        <a:graphic>
          <a:graphicData uri="http://schemas.openxmlformats.org/presentationml/2006/ole">
            <p:oleObj spid="_x0000_s3074" name="Ecuación" r:id="rId3" imgW="914400" imgH="215640" progId="Equation.3">
              <p:embed/>
            </p:oleObj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4610100" y="2073275"/>
          <a:ext cx="3859213" cy="3805238"/>
        </p:xfrm>
        <a:graphic>
          <a:graphicData uri="http://schemas.openxmlformats.org/presentationml/2006/ole">
            <p:oleObj spid="_x0000_s3075" name="Ecuación" r:id="rId4" imgW="2717640" imgH="2679480" progId="Equation.3">
              <p:embed/>
            </p:oleObj>
          </a:graphicData>
        </a:graphic>
      </p:graphicFrame>
      <p:sp>
        <p:nvSpPr>
          <p:cNvPr id="3090" name="27 CuadroTexto"/>
          <p:cNvSpPr txBox="1">
            <a:spLocks noChangeArrowheads="1"/>
          </p:cNvSpPr>
          <p:nvPr/>
        </p:nvSpPr>
        <p:spPr bwMode="auto">
          <a:xfrm>
            <a:off x="1274763" y="2422525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91" name="28 CuadroTexto"/>
          <p:cNvSpPr txBox="1">
            <a:spLocks noChangeArrowheads="1"/>
          </p:cNvSpPr>
          <p:nvPr/>
        </p:nvSpPr>
        <p:spPr bwMode="auto">
          <a:xfrm>
            <a:off x="2751138" y="2422525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5618163" y="2141538"/>
            <a:ext cx="1912937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618163" y="2682875"/>
            <a:ext cx="1912937" cy="60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260975" y="3429000"/>
            <a:ext cx="2316163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630863" y="3946525"/>
            <a:ext cx="191293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646613" y="4524375"/>
            <a:ext cx="3773487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964238" y="5213350"/>
            <a:ext cx="1347787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088063" y="5272088"/>
            <a:ext cx="950912" cy="349250"/>
          </a:xfrm>
          <a:prstGeom prst="rect">
            <a:avLst/>
          </a:prstGeom>
          <a:solidFill>
            <a:srgbClr val="9BFF9B">
              <a:alpha val="3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>
            <a:spLocks noChangeArrowheads="1"/>
          </p:cNvSpPr>
          <p:nvPr/>
        </p:nvSpPr>
        <p:spPr bwMode="auto">
          <a:xfrm>
            <a:off x="1131888" y="1201738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rgbClr val="FF3300"/>
                </a:solidFill>
              </a:rPr>
              <a:t>F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8" name="37 Rectángulo"/>
          <p:cNvSpPr>
            <a:spLocks noChangeArrowheads="1"/>
          </p:cNvSpPr>
          <p:nvPr/>
        </p:nvSpPr>
        <p:spPr bwMode="auto">
          <a:xfrm>
            <a:off x="2552700" y="12017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rgbClr val="FF3300"/>
                </a:solidFill>
              </a:rPr>
              <a:t>F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4548188" y="6159500"/>
            <a:ext cx="406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00"/>
                </a:solidFill>
              </a:rPr>
              <a:t>Conclusión: </a:t>
            </a:r>
            <a:r>
              <a:rPr lang="es-ES_tradnl">
                <a:solidFill>
                  <a:srgbClr val="000000"/>
                </a:solidFill>
              </a:rPr>
              <a:t>llegará antes la más pesada.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 animBg="1"/>
      <p:bldP spid="28677" grpId="0" animBg="1"/>
      <p:bldP spid="28677" grpId="1" animBg="1"/>
      <p:bldP spid="28678" grpId="0" animBg="1"/>
      <p:bldP spid="28678" grpId="1" animBg="1"/>
      <p:bldP spid="28679" grpId="0"/>
      <p:bldP spid="28683" grpId="0"/>
      <p:bldP spid="28687" grpId="0"/>
      <p:bldP spid="28691" grpId="0" animBg="1"/>
      <p:bldP spid="28695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51275" y="620713"/>
            <a:ext cx="5292725" cy="6237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FFFF00"/>
                </a:solidFill>
              </a:rPr>
              <a:t>Se dejan caer </a:t>
            </a:r>
            <a:r>
              <a:rPr lang="es-ES" sz="1800" b="1">
                <a:solidFill>
                  <a:srgbClr val="FF0000"/>
                </a:solidFill>
              </a:rPr>
              <a:t>en el vacío </a:t>
            </a:r>
            <a:r>
              <a:rPr lang="es-ES" sz="1800" b="1">
                <a:solidFill>
                  <a:srgbClr val="FFFF00"/>
                </a:solidFill>
              </a:rPr>
              <a:t>dos bolas de la misma forma y tamaño pero una tiene doble peso que la otra. ¿Cuál llegará antes al suelo?</a:t>
            </a:r>
          </a:p>
        </p:txBody>
      </p:sp>
      <p:sp>
        <p:nvSpPr>
          <p:cNvPr id="4101" name="Line 23"/>
          <p:cNvSpPr>
            <a:spLocks noChangeShapeType="1"/>
          </p:cNvSpPr>
          <p:nvPr/>
        </p:nvSpPr>
        <p:spPr bwMode="auto">
          <a:xfrm>
            <a:off x="3851275" y="620713"/>
            <a:ext cx="0" cy="6237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4879975" y="819150"/>
          <a:ext cx="3371850" cy="4230688"/>
        </p:xfrm>
        <a:graphic>
          <a:graphicData uri="http://schemas.openxmlformats.org/presentationml/2006/ole">
            <p:oleObj spid="_x0000_s4098" name="Ecuación" r:id="rId3" imgW="1434960" imgH="2603160" progId="Equation.3">
              <p:embed/>
            </p:oleObj>
          </a:graphicData>
        </a:graphic>
      </p:graphicFrame>
      <p:grpSp>
        <p:nvGrpSpPr>
          <p:cNvPr id="2" name="29 Grupo"/>
          <p:cNvGrpSpPr>
            <a:grpSpLocks/>
          </p:cNvGrpSpPr>
          <p:nvPr/>
        </p:nvGrpSpPr>
        <p:grpSpPr bwMode="auto">
          <a:xfrm>
            <a:off x="684213" y="1290638"/>
            <a:ext cx="1312862" cy="2527300"/>
            <a:chOff x="684213" y="1289886"/>
            <a:chExt cx="1313030" cy="2527300"/>
          </a:xfrm>
        </p:grpSpPr>
        <p:sp>
          <p:nvSpPr>
            <p:cNvPr id="4117" name="Oval 4"/>
            <p:cNvSpPr>
              <a:spLocks noChangeArrowheads="1"/>
            </p:cNvSpPr>
            <p:nvPr/>
          </p:nvSpPr>
          <p:spPr bwMode="auto">
            <a:xfrm>
              <a:off x="900141" y="1289886"/>
              <a:ext cx="720817" cy="720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  <p:grpSp>
          <p:nvGrpSpPr>
            <p:cNvPr id="4118" name="Group 12"/>
            <p:cNvGrpSpPr>
              <a:grpSpLocks/>
            </p:cNvGrpSpPr>
            <p:nvPr/>
          </p:nvGrpSpPr>
          <p:grpSpPr bwMode="auto">
            <a:xfrm>
              <a:off x="684213" y="1650249"/>
              <a:ext cx="1295400" cy="2166937"/>
              <a:chOff x="431" y="1661"/>
              <a:chExt cx="816" cy="1365"/>
            </a:xfrm>
          </p:grpSpPr>
          <p:sp>
            <p:nvSpPr>
              <p:cNvPr id="4120" name="Line 13"/>
              <p:cNvSpPr>
                <a:spLocks noChangeShapeType="1"/>
              </p:cNvSpPr>
              <p:nvPr/>
            </p:nvSpPr>
            <p:spPr bwMode="auto">
              <a:xfrm>
                <a:off x="794" y="1661"/>
                <a:ext cx="0" cy="1134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21" name="Text Box 14"/>
              <p:cNvSpPr txBox="1">
                <a:spLocks noChangeArrowheads="1"/>
              </p:cNvSpPr>
              <p:nvPr/>
            </p:nvSpPr>
            <p:spPr bwMode="auto">
              <a:xfrm>
                <a:off x="431" y="2795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rgbClr val="0033CC"/>
                    </a:solidFill>
                  </a:rPr>
                  <a:t>Peso = </a:t>
                </a:r>
                <a:r>
                  <a:rPr lang="es-ES" sz="1800" b="1">
                    <a:solidFill>
                      <a:srgbClr val="0033CC"/>
                    </a:solidFill>
                  </a:rPr>
                  <a:t>P</a:t>
                </a:r>
              </a:p>
            </p:txBody>
          </p:sp>
        </p:grpSp>
        <p:sp>
          <p:nvSpPr>
            <p:cNvPr id="4119" name="26 CuadroTexto"/>
            <p:cNvSpPr txBox="1">
              <a:spLocks noChangeArrowheads="1"/>
            </p:cNvSpPr>
            <p:nvPr/>
          </p:nvSpPr>
          <p:spPr bwMode="auto">
            <a:xfrm>
              <a:off x="1275348" y="1395663"/>
              <a:ext cx="7218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30 Grupo"/>
          <p:cNvGrpSpPr>
            <a:grpSpLocks/>
          </p:cNvGrpSpPr>
          <p:nvPr/>
        </p:nvGrpSpPr>
        <p:grpSpPr bwMode="auto">
          <a:xfrm>
            <a:off x="2339975" y="1290638"/>
            <a:ext cx="1368425" cy="4327525"/>
            <a:chOff x="2339975" y="1289886"/>
            <a:chExt cx="1368425" cy="4327525"/>
          </a:xfrm>
        </p:grpSpPr>
        <p:sp>
          <p:nvSpPr>
            <p:cNvPr id="4112" name="Oval 3"/>
            <p:cNvSpPr>
              <a:spLocks noChangeArrowheads="1"/>
            </p:cNvSpPr>
            <p:nvPr/>
          </p:nvSpPr>
          <p:spPr bwMode="auto">
            <a:xfrm>
              <a:off x="2339975" y="1289886"/>
              <a:ext cx="720725" cy="720725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  <p:grpSp>
          <p:nvGrpSpPr>
            <p:cNvPr id="4113" name="Group 8"/>
            <p:cNvGrpSpPr>
              <a:grpSpLocks/>
            </p:cNvGrpSpPr>
            <p:nvPr/>
          </p:nvGrpSpPr>
          <p:grpSpPr bwMode="auto">
            <a:xfrm>
              <a:off x="2484438" y="1650249"/>
              <a:ext cx="1223962" cy="3967162"/>
              <a:chOff x="1565" y="1661"/>
              <a:chExt cx="771" cy="2499"/>
            </a:xfrm>
          </p:grpSpPr>
          <p:sp>
            <p:nvSpPr>
              <p:cNvPr id="4115" name="Line 9"/>
              <p:cNvSpPr>
                <a:spLocks noChangeShapeType="1"/>
              </p:cNvSpPr>
              <p:nvPr/>
            </p:nvSpPr>
            <p:spPr bwMode="auto">
              <a:xfrm>
                <a:off x="1701" y="1661"/>
                <a:ext cx="0" cy="2268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16" name="Text Box 10"/>
              <p:cNvSpPr txBox="1">
                <a:spLocks noChangeArrowheads="1"/>
              </p:cNvSpPr>
              <p:nvPr/>
            </p:nvSpPr>
            <p:spPr bwMode="auto">
              <a:xfrm>
                <a:off x="1565" y="3929"/>
                <a:ext cx="7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 b="1">
                    <a:solidFill>
                      <a:srgbClr val="0033CC"/>
                    </a:solidFill>
                  </a:rPr>
                  <a:t>2P</a:t>
                </a:r>
              </a:p>
            </p:txBody>
          </p:sp>
        </p:grpSp>
        <p:sp>
          <p:nvSpPr>
            <p:cNvPr id="4114" name="27 CuadroTexto"/>
            <p:cNvSpPr txBox="1">
              <a:spLocks noChangeArrowheads="1"/>
            </p:cNvSpPr>
            <p:nvPr/>
          </p:nvSpPr>
          <p:spPr bwMode="auto">
            <a:xfrm>
              <a:off x="2719137" y="1371600"/>
              <a:ext cx="7218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4319588" y="5281613"/>
            <a:ext cx="4487862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00"/>
                </a:solidFill>
              </a:rPr>
              <a:t>Conclusión:</a:t>
            </a:r>
          </a:p>
          <a:p>
            <a:pPr algn="just"/>
            <a:r>
              <a:rPr lang="es-ES_tradnl">
                <a:solidFill>
                  <a:srgbClr val="000000"/>
                </a:solidFill>
              </a:rPr>
              <a:t>Todos los cuerpos </a:t>
            </a:r>
            <a:r>
              <a:rPr lang="es-ES_tradnl" b="1">
                <a:solidFill>
                  <a:srgbClr val="000000"/>
                </a:solidFill>
              </a:rPr>
              <a:t>en el vacío </a:t>
            </a:r>
            <a:r>
              <a:rPr lang="es-ES_tradnl">
                <a:solidFill>
                  <a:srgbClr val="000000"/>
                </a:solidFill>
              </a:rPr>
              <a:t>caen con la misma aceleración y, en consecuencia, tardan el mismo tiempo en recorrer una misma distancia.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5702300" y="1203325"/>
            <a:ext cx="167322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462588" y="1697038"/>
            <a:ext cx="2130425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041900" y="3008313"/>
            <a:ext cx="283845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845300" y="4162425"/>
            <a:ext cx="998538" cy="433388"/>
          </a:xfrm>
          <a:prstGeom prst="rect">
            <a:avLst/>
          </a:prstGeom>
          <a:solidFill>
            <a:srgbClr val="9BFF9B">
              <a:alpha val="3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437188" y="2322513"/>
            <a:ext cx="2130425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907088" y="950913"/>
            <a:ext cx="1250950" cy="493712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089525" y="4078288"/>
            <a:ext cx="2840038" cy="73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  <p:bldP spid="29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19138" y="1300163"/>
            <a:ext cx="77041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i="1">
                <a:solidFill>
                  <a:srgbClr val="FFFF00"/>
                </a:solidFill>
                <a:cs typeface="+mn-cs"/>
              </a:rPr>
              <a:t>De todos los factores que influyen en el aprendizaje, el más importante consiste en lo que el alumno ya sabe. Averígüese esto y enséñese en consecuencia.</a:t>
            </a:r>
          </a:p>
          <a:p>
            <a:pPr algn="ctr">
              <a:defRPr/>
            </a:pPr>
            <a:r>
              <a:rPr lang="es-ES" sz="1800">
                <a:solidFill>
                  <a:srgbClr val="FFFFFF"/>
                </a:solidFill>
                <a:cs typeface="+mn-cs"/>
              </a:rPr>
              <a:t>(Ausubel)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54038" y="3513138"/>
            <a:ext cx="8120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ES" sz="1800" dirty="0">
              <a:solidFill>
                <a:srgbClr val="FFFF00"/>
              </a:solidFill>
              <a:cs typeface="+mn-cs"/>
            </a:endParaRPr>
          </a:p>
          <a:p>
            <a:pPr algn="ctr">
              <a:defRPr/>
            </a:pPr>
            <a:r>
              <a:rPr lang="es-ES" sz="2400" i="1" dirty="0">
                <a:solidFill>
                  <a:srgbClr val="FFFF00"/>
                </a:solidFill>
                <a:cs typeface="+mn-cs"/>
              </a:rPr>
              <a:t>Es más fácil desintegrar un átomo que un pre-concepto</a:t>
            </a:r>
            <a:r>
              <a:rPr lang="es-ES" sz="2400" dirty="0">
                <a:solidFill>
                  <a:srgbClr val="FFFF00"/>
                </a:solidFill>
                <a:cs typeface="+mn-cs"/>
              </a:rPr>
              <a:t>. </a:t>
            </a:r>
            <a:endParaRPr lang="es-ES" sz="2400" dirty="0">
              <a:solidFill>
                <a:srgbClr val="FFFFFF"/>
              </a:solidFill>
              <a:cs typeface="+mn-cs"/>
            </a:endParaRPr>
          </a:p>
          <a:p>
            <a:pPr algn="ctr">
              <a:defRPr/>
            </a:pPr>
            <a:r>
              <a:rPr lang="es-ES" sz="1800" dirty="0">
                <a:solidFill>
                  <a:srgbClr val="FFFFFF"/>
                </a:solidFill>
                <a:cs typeface="+mn-cs"/>
              </a:rPr>
              <a:t>(Albert Einstein)</a:t>
            </a:r>
            <a:endParaRPr lang="es-ES" sz="1800" i="1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163638" y="1997243"/>
            <a:ext cx="7172325" cy="174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4400" b="1" dirty="0">
                <a:solidFill>
                  <a:srgbClr val="FFFFFF"/>
                </a:solidFill>
                <a:cs typeface="+mn-cs"/>
              </a:rPr>
              <a:t>Fuerza y movimiento</a:t>
            </a:r>
            <a:r>
              <a:rPr lang="es-ES" sz="4400" b="1" dirty="0" smtClean="0">
                <a:solidFill>
                  <a:srgbClr val="FFFFFF"/>
                </a:solidFill>
                <a:cs typeface="+mn-cs"/>
              </a:rPr>
              <a:t>:</a:t>
            </a:r>
          </a:p>
          <a:p>
            <a:pPr algn="ctr">
              <a:defRPr/>
            </a:pPr>
            <a:endParaRPr lang="es-ES" sz="3200" b="1" dirty="0">
              <a:solidFill>
                <a:srgbClr val="FFFFFF"/>
              </a:solidFill>
              <a:cs typeface="+mn-cs"/>
            </a:endParaRPr>
          </a:p>
          <a:p>
            <a:pPr algn="ctr">
              <a:defRPr/>
            </a:pPr>
            <a:r>
              <a:rPr lang="es-ES" sz="3200" b="1" dirty="0">
                <a:solidFill>
                  <a:srgbClr val="FFFF00"/>
                </a:solidFill>
                <a:cs typeface="+mn-cs"/>
              </a:rPr>
              <a:t>La interpretación de los estudiantes.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 descr="Encuesta Fuerzas Enseñanza Ciencias"/>
          <p:cNvPicPr>
            <a:picLocks noChangeAspect="1" noChangeArrowheads="1"/>
          </p:cNvPicPr>
          <p:nvPr/>
        </p:nvPicPr>
        <p:blipFill>
          <a:blip r:embed="rId2" cstate="print"/>
          <a:srcRect l="14703" t="8081" r="15633" b="53069"/>
          <a:stretch>
            <a:fillRect/>
          </a:stretch>
        </p:blipFill>
        <p:spPr bwMode="auto">
          <a:xfrm>
            <a:off x="1335673" y="301541"/>
            <a:ext cx="6497638" cy="5329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9811" y="1755691"/>
            <a:ext cx="1265237" cy="3614737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265863"/>
            <a:ext cx="9144000" cy="592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000" dirty="0" smtClean="0"/>
          </a:p>
          <a:p>
            <a:pPr algn="ctr"/>
            <a:r>
              <a:rPr lang="es-ES" sz="1400" b="1" dirty="0" smtClean="0"/>
              <a:t>Autor de la encuesta: </a:t>
            </a:r>
            <a:r>
              <a:rPr lang="es-ES" sz="1400" b="1" dirty="0" err="1"/>
              <a:t>Sebastia</a:t>
            </a:r>
            <a:r>
              <a:rPr lang="es-ES" sz="1400" b="1" dirty="0"/>
              <a:t>, J.M</a:t>
            </a:r>
            <a:r>
              <a:rPr lang="es-ES" sz="1400" b="1" dirty="0" smtClean="0"/>
              <a:t>.</a:t>
            </a:r>
          </a:p>
          <a:p>
            <a:pPr algn="ctr"/>
            <a:r>
              <a:rPr lang="es-ES" sz="1400" b="1" i="1" dirty="0" smtClean="0"/>
              <a:t>Enseñanza de las Ciencias</a:t>
            </a:r>
            <a:r>
              <a:rPr lang="es-ES" sz="1400" b="1" dirty="0" smtClean="0"/>
              <a:t>, (2), 161-169. (1984).</a:t>
            </a:r>
            <a:r>
              <a:rPr lang="es-ES" sz="1050" dirty="0" smtClean="0"/>
              <a:t> </a:t>
            </a:r>
          </a:p>
          <a:p>
            <a:pPr algn="ctr"/>
            <a:endParaRPr lang="es-ES" sz="1050" dirty="0" smtClean="0"/>
          </a:p>
          <a:p>
            <a:pPr algn="ctr"/>
            <a:r>
              <a:rPr lang="es-ES" sz="1400" dirty="0" smtClean="0"/>
              <a:t>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23" name="Group 187"/>
          <p:cNvGraphicFramePr>
            <a:graphicFrameLocks noGrp="1"/>
          </p:cNvGraphicFramePr>
          <p:nvPr/>
        </p:nvGraphicFramePr>
        <p:xfrm>
          <a:off x="871538" y="945473"/>
          <a:ext cx="7315200" cy="5514976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5476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La pelota de la figura está subiendo. ¿Qué dibujo representa correctamente las fuerzas que actúan sobre ella?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17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COU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Didáctica de la Física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61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Arial" charset="0"/>
                        </a:rPr>
                        <a:t>83.0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pSp>
        <p:nvGrpSpPr>
          <p:cNvPr id="143415" name="Group 48"/>
          <p:cNvGrpSpPr>
            <a:grpSpLocks/>
          </p:cNvGrpSpPr>
          <p:nvPr/>
        </p:nvGrpSpPr>
        <p:grpSpPr bwMode="auto">
          <a:xfrm>
            <a:off x="2432050" y="2298023"/>
            <a:ext cx="709613" cy="1470025"/>
            <a:chOff x="1510" y="1523"/>
            <a:chExt cx="447" cy="926"/>
          </a:xfrm>
        </p:grpSpPr>
        <p:sp>
          <p:nvSpPr>
            <p:cNvPr id="6282" name="Oval 49"/>
            <p:cNvSpPr>
              <a:spLocks noChangeArrowheads="1"/>
            </p:cNvSpPr>
            <p:nvPr/>
          </p:nvSpPr>
          <p:spPr bwMode="auto">
            <a:xfrm>
              <a:off x="1598" y="1715"/>
              <a:ext cx="132" cy="13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3" name="Freeform 50"/>
            <p:cNvSpPr>
              <a:spLocks/>
            </p:cNvSpPr>
            <p:nvPr/>
          </p:nvSpPr>
          <p:spPr bwMode="auto">
            <a:xfrm>
              <a:off x="1655" y="1850"/>
              <a:ext cx="9" cy="252"/>
            </a:xfrm>
            <a:custGeom>
              <a:avLst/>
              <a:gdLst>
                <a:gd name="T0" fmla="*/ 0 w 9"/>
                <a:gd name="T1" fmla="*/ 0 h 252"/>
                <a:gd name="T2" fmla="*/ 3 w 9"/>
                <a:gd name="T3" fmla="*/ 60 h 252"/>
                <a:gd name="T4" fmla="*/ 9 w 9"/>
                <a:gd name="T5" fmla="*/ 129 h 252"/>
                <a:gd name="T6" fmla="*/ 0 w 9"/>
                <a:gd name="T7" fmla="*/ 252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52"/>
                <a:gd name="T14" fmla="*/ 9 w 9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52">
                  <a:moveTo>
                    <a:pt x="0" y="0"/>
                  </a:moveTo>
                  <a:cubicBezTo>
                    <a:pt x="1" y="19"/>
                    <a:pt x="2" y="39"/>
                    <a:pt x="3" y="60"/>
                  </a:cubicBezTo>
                  <a:cubicBezTo>
                    <a:pt x="4" y="81"/>
                    <a:pt x="9" y="97"/>
                    <a:pt x="9" y="129"/>
                  </a:cubicBezTo>
                  <a:cubicBezTo>
                    <a:pt x="9" y="161"/>
                    <a:pt x="4" y="206"/>
                    <a:pt x="0" y="2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4" name="Freeform 51"/>
            <p:cNvSpPr>
              <a:spLocks/>
            </p:cNvSpPr>
            <p:nvPr/>
          </p:nvSpPr>
          <p:spPr bwMode="auto">
            <a:xfrm>
              <a:off x="1565" y="1961"/>
              <a:ext cx="96" cy="117"/>
            </a:xfrm>
            <a:custGeom>
              <a:avLst/>
              <a:gdLst>
                <a:gd name="T0" fmla="*/ 96 w 96"/>
                <a:gd name="T1" fmla="*/ 0 h 117"/>
                <a:gd name="T2" fmla="*/ 0 w 96"/>
                <a:gd name="T3" fmla="*/ 45 h 117"/>
                <a:gd name="T4" fmla="*/ 90 w 96"/>
                <a:gd name="T5" fmla="*/ 117 h 117"/>
                <a:gd name="T6" fmla="*/ 0 60000 65536"/>
                <a:gd name="T7" fmla="*/ 0 60000 65536"/>
                <a:gd name="T8" fmla="*/ 0 60000 65536"/>
                <a:gd name="T9" fmla="*/ 0 w 96"/>
                <a:gd name="T10" fmla="*/ 0 h 117"/>
                <a:gd name="T11" fmla="*/ 96 w 96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17">
                  <a:moveTo>
                    <a:pt x="96" y="0"/>
                  </a:moveTo>
                  <a:lnTo>
                    <a:pt x="0" y="45"/>
                  </a:lnTo>
                  <a:lnTo>
                    <a:pt x="90" y="1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5" name="Line 52"/>
            <p:cNvSpPr>
              <a:spLocks noChangeShapeType="1"/>
            </p:cNvSpPr>
            <p:nvPr/>
          </p:nvSpPr>
          <p:spPr bwMode="auto">
            <a:xfrm>
              <a:off x="1664" y="1958"/>
              <a:ext cx="84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6" name="Freeform 53"/>
            <p:cNvSpPr>
              <a:spLocks/>
            </p:cNvSpPr>
            <p:nvPr/>
          </p:nvSpPr>
          <p:spPr bwMode="auto">
            <a:xfrm>
              <a:off x="1748" y="1983"/>
              <a:ext cx="118" cy="42"/>
            </a:xfrm>
            <a:custGeom>
              <a:avLst/>
              <a:gdLst>
                <a:gd name="T0" fmla="*/ 0 w 118"/>
                <a:gd name="T1" fmla="*/ 42 h 42"/>
                <a:gd name="T2" fmla="*/ 68 w 118"/>
                <a:gd name="T3" fmla="*/ 12 h 42"/>
                <a:gd name="T4" fmla="*/ 118 w 118"/>
                <a:gd name="T5" fmla="*/ 0 h 42"/>
                <a:gd name="T6" fmla="*/ 0 60000 65536"/>
                <a:gd name="T7" fmla="*/ 0 60000 65536"/>
                <a:gd name="T8" fmla="*/ 0 60000 65536"/>
                <a:gd name="T9" fmla="*/ 0 w 118"/>
                <a:gd name="T10" fmla="*/ 0 h 42"/>
                <a:gd name="T11" fmla="*/ 118 w 1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42">
                  <a:moveTo>
                    <a:pt x="0" y="42"/>
                  </a:moveTo>
                  <a:cubicBezTo>
                    <a:pt x="24" y="30"/>
                    <a:pt x="48" y="19"/>
                    <a:pt x="68" y="12"/>
                  </a:cubicBezTo>
                  <a:cubicBezTo>
                    <a:pt x="88" y="5"/>
                    <a:pt x="110" y="2"/>
                    <a:pt x="1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7" name="Freeform 54"/>
            <p:cNvSpPr>
              <a:spLocks/>
            </p:cNvSpPr>
            <p:nvPr/>
          </p:nvSpPr>
          <p:spPr bwMode="auto">
            <a:xfrm>
              <a:off x="1608" y="2107"/>
              <a:ext cx="74" cy="282"/>
            </a:xfrm>
            <a:custGeom>
              <a:avLst/>
              <a:gdLst>
                <a:gd name="T0" fmla="*/ 46 w 74"/>
                <a:gd name="T1" fmla="*/ 0 h 282"/>
                <a:gd name="T2" fmla="*/ 0 w 74"/>
                <a:gd name="T3" fmla="*/ 118 h 282"/>
                <a:gd name="T4" fmla="*/ 74 w 74"/>
                <a:gd name="T5" fmla="*/ 282 h 282"/>
                <a:gd name="T6" fmla="*/ 0 60000 65536"/>
                <a:gd name="T7" fmla="*/ 0 60000 65536"/>
                <a:gd name="T8" fmla="*/ 0 60000 65536"/>
                <a:gd name="T9" fmla="*/ 0 w 74"/>
                <a:gd name="T10" fmla="*/ 0 h 282"/>
                <a:gd name="T11" fmla="*/ 74 w 74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82">
                  <a:moveTo>
                    <a:pt x="46" y="0"/>
                  </a:moveTo>
                  <a:lnTo>
                    <a:pt x="0" y="118"/>
                  </a:lnTo>
                  <a:lnTo>
                    <a:pt x="74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8" name="Freeform 55"/>
            <p:cNvSpPr>
              <a:spLocks/>
            </p:cNvSpPr>
            <p:nvPr/>
          </p:nvSpPr>
          <p:spPr bwMode="auto">
            <a:xfrm>
              <a:off x="1654" y="2109"/>
              <a:ext cx="80" cy="282"/>
            </a:xfrm>
            <a:custGeom>
              <a:avLst/>
              <a:gdLst>
                <a:gd name="T0" fmla="*/ 0 w 80"/>
                <a:gd name="T1" fmla="*/ 0 h 282"/>
                <a:gd name="T2" fmla="*/ 80 w 80"/>
                <a:gd name="T3" fmla="*/ 150 h 282"/>
                <a:gd name="T4" fmla="*/ 28 w 80"/>
                <a:gd name="T5" fmla="*/ 282 h 282"/>
                <a:gd name="T6" fmla="*/ 0 60000 65536"/>
                <a:gd name="T7" fmla="*/ 0 60000 65536"/>
                <a:gd name="T8" fmla="*/ 0 60000 65536"/>
                <a:gd name="T9" fmla="*/ 0 w 80"/>
                <a:gd name="T10" fmla="*/ 0 h 282"/>
                <a:gd name="T11" fmla="*/ 80 w 80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82">
                  <a:moveTo>
                    <a:pt x="0" y="0"/>
                  </a:moveTo>
                  <a:lnTo>
                    <a:pt x="80" y="150"/>
                  </a:lnTo>
                  <a:lnTo>
                    <a:pt x="28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9" name="Freeform 56"/>
            <p:cNvSpPr>
              <a:spLocks/>
            </p:cNvSpPr>
            <p:nvPr/>
          </p:nvSpPr>
          <p:spPr bwMode="auto">
            <a:xfrm>
              <a:off x="1615" y="2374"/>
              <a:ext cx="142" cy="41"/>
            </a:xfrm>
            <a:custGeom>
              <a:avLst/>
              <a:gdLst>
                <a:gd name="T0" fmla="*/ 0 w 142"/>
                <a:gd name="T1" fmla="*/ 22 h 41"/>
                <a:gd name="T2" fmla="*/ 22 w 142"/>
                <a:gd name="T3" fmla="*/ 9 h 41"/>
                <a:gd name="T4" fmla="*/ 61 w 142"/>
                <a:gd name="T5" fmla="*/ 7 h 41"/>
                <a:gd name="T6" fmla="*/ 70 w 142"/>
                <a:gd name="T7" fmla="*/ 27 h 41"/>
                <a:gd name="T8" fmla="*/ 105 w 142"/>
                <a:gd name="T9" fmla="*/ 34 h 41"/>
                <a:gd name="T10" fmla="*/ 130 w 142"/>
                <a:gd name="T11" fmla="*/ 28 h 41"/>
                <a:gd name="T12" fmla="*/ 138 w 142"/>
                <a:gd name="T13" fmla="*/ 9 h 41"/>
                <a:gd name="T14" fmla="*/ 103 w 142"/>
                <a:gd name="T15" fmla="*/ 0 h 41"/>
                <a:gd name="T16" fmla="*/ 76 w 142"/>
                <a:gd name="T17" fmla="*/ 7 h 41"/>
                <a:gd name="T18" fmla="*/ 66 w 142"/>
                <a:gd name="T19" fmla="*/ 31 h 41"/>
                <a:gd name="T20" fmla="*/ 19 w 142"/>
                <a:gd name="T21" fmla="*/ 39 h 41"/>
                <a:gd name="T22" fmla="*/ 0 w 142"/>
                <a:gd name="T23" fmla="*/ 2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41"/>
                <a:gd name="T38" fmla="*/ 142 w 1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41">
                  <a:moveTo>
                    <a:pt x="0" y="22"/>
                  </a:moveTo>
                  <a:cubicBezTo>
                    <a:pt x="0" y="17"/>
                    <a:pt x="12" y="11"/>
                    <a:pt x="22" y="9"/>
                  </a:cubicBezTo>
                  <a:cubicBezTo>
                    <a:pt x="32" y="7"/>
                    <a:pt x="53" y="4"/>
                    <a:pt x="61" y="7"/>
                  </a:cubicBezTo>
                  <a:cubicBezTo>
                    <a:pt x="69" y="10"/>
                    <a:pt x="63" y="23"/>
                    <a:pt x="70" y="27"/>
                  </a:cubicBezTo>
                  <a:cubicBezTo>
                    <a:pt x="77" y="31"/>
                    <a:pt x="95" y="34"/>
                    <a:pt x="105" y="34"/>
                  </a:cubicBezTo>
                  <a:cubicBezTo>
                    <a:pt x="115" y="34"/>
                    <a:pt x="125" y="32"/>
                    <a:pt x="130" y="28"/>
                  </a:cubicBezTo>
                  <a:cubicBezTo>
                    <a:pt x="135" y="24"/>
                    <a:pt x="142" y="14"/>
                    <a:pt x="138" y="9"/>
                  </a:cubicBezTo>
                  <a:cubicBezTo>
                    <a:pt x="134" y="4"/>
                    <a:pt x="113" y="0"/>
                    <a:pt x="103" y="0"/>
                  </a:cubicBezTo>
                  <a:cubicBezTo>
                    <a:pt x="93" y="0"/>
                    <a:pt x="82" y="2"/>
                    <a:pt x="76" y="7"/>
                  </a:cubicBezTo>
                  <a:cubicBezTo>
                    <a:pt x="70" y="12"/>
                    <a:pt x="76" y="26"/>
                    <a:pt x="66" y="31"/>
                  </a:cubicBezTo>
                  <a:cubicBezTo>
                    <a:pt x="56" y="36"/>
                    <a:pt x="30" y="41"/>
                    <a:pt x="19" y="39"/>
                  </a:cubicBezTo>
                  <a:cubicBezTo>
                    <a:pt x="8" y="37"/>
                    <a:pt x="0" y="27"/>
                    <a:pt x="0" y="22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90" name="Freeform 57"/>
            <p:cNvSpPr>
              <a:spLocks/>
            </p:cNvSpPr>
            <p:nvPr/>
          </p:nvSpPr>
          <p:spPr bwMode="auto">
            <a:xfrm>
              <a:off x="1865" y="1939"/>
              <a:ext cx="66" cy="49"/>
            </a:xfrm>
            <a:custGeom>
              <a:avLst/>
              <a:gdLst>
                <a:gd name="T0" fmla="*/ 3 w 66"/>
                <a:gd name="T1" fmla="*/ 45 h 49"/>
                <a:gd name="T2" fmla="*/ 26 w 66"/>
                <a:gd name="T3" fmla="*/ 48 h 49"/>
                <a:gd name="T4" fmla="*/ 54 w 66"/>
                <a:gd name="T5" fmla="*/ 37 h 49"/>
                <a:gd name="T6" fmla="*/ 66 w 66"/>
                <a:gd name="T7" fmla="*/ 15 h 49"/>
                <a:gd name="T8" fmla="*/ 56 w 66"/>
                <a:gd name="T9" fmla="*/ 1 h 49"/>
                <a:gd name="T10" fmla="*/ 26 w 66"/>
                <a:gd name="T11" fmla="*/ 7 h 49"/>
                <a:gd name="T12" fmla="*/ 8 w 66"/>
                <a:gd name="T13" fmla="*/ 25 h 49"/>
                <a:gd name="T14" fmla="*/ 3 w 66"/>
                <a:gd name="T15" fmla="*/ 4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49"/>
                <a:gd name="T26" fmla="*/ 66 w 6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49">
                  <a:moveTo>
                    <a:pt x="3" y="45"/>
                  </a:moveTo>
                  <a:cubicBezTo>
                    <a:pt x="6" y="49"/>
                    <a:pt x="18" y="49"/>
                    <a:pt x="26" y="48"/>
                  </a:cubicBezTo>
                  <a:cubicBezTo>
                    <a:pt x="34" y="47"/>
                    <a:pt x="47" y="42"/>
                    <a:pt x="54" y="37"/>
                  </a:cubicBezTo>
                  <a:cubicBezTo>
                    <a:pt x="61" y="32"/>
                    <a:pt x="66" y="21"/>
                    <a:pt x="66" y="15"/>
                  </a:cubicBezTo>
                  <a:cubicBezTo>
                    <a:pt x="66" y="9"/>
                    <a:pt x="63" y="2"/>
                    <a:pt x="56" y="1"/>
                  </a:cubicBezTo>
                  <a:cubicBezTo>
                    <a:pt x="49" y="0"/>
                    <a:pt x="34" y="3"/>
                    <a:pt x="26" y="7"/>
                  </a:cubicBezTo>
                  <a:cubicBezTo>
                    <a:pt x="18" y="11"/>
                    <a:pt x="13" y="19"/>
                    <a:pt x="8" y="25"/>
                  </a:cubicBezTo>
                  <a:cubicBezTo>
                    <a:pt x="3" y="31"/>
                    <a:pt x="0" y="41"/>
                    <a:pt x="3" y="4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91" name="Freeform 58"/>
            <p:cNvSpPr>
              <a:spLocks/>
            </p:cNvSpPr>
            <p:nvPr/>
          </p:nvSpPr>
          <p:spPr bwMode="auto">
            <a:xfrm>
              <a:off x="1593" y="2076"/>
              <a:ext cx="62" cy="44"/>
            </a:xfrm>
            <a:custGeom>
              <a:avLst/>
              <a:gdLst>
                <a:gd name="T0" fmla="*/ 61 w 62"/>
                <a:gd name="T1" fmla="*/ 5 h 44"/>
                <a:gd name="T2" fmla="*/ 41 w 62"/>
                <a:gd name="T3" fmla="*/ 2 h 44"/>
                <a:gd name="T4" fmla="*/ 8 w 62"/>
                <a:gd name="T5" fmla="*/ 17 h 44"/>
                <a:gd name="T6" fmla="*/ 1 w 62"/>
                <a:gd name="T7" fmla="*/ 38 h 44"/>
                <a:gd name="T8" fmla="*/ 13 w 62"/>
                <a:gd name="T9" fmla="*/ 43 h 44"/>
                <a:gd name="T10" fmla="*/ 46 w 62"/>
                <a:gd name="T11" fmla="*/ 31 h 44"/>
                <a:gd name="T12" fmla="*/ 61 w 62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4"/>
                <a:gd name="T23" fmla="*/ 62 w 62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4">
                  <a:moveTo>
                    <a:pt x="61" y="5"/>
                  </a:moveTo>
                  <a:cubicBezTo>
                    <a:pt x="60" y="0"/>
                    <a:pt x="50" y="0"/>
                    <a:pt x="41" y="2"/>
                  </a:cubicBezTo>
                  <a:cubicBezTo>
                    <a:pt x="32" y="4"/>
                    <a:pt x="15" y="11"/>
                    <a:pt x="8" y="17"/>
                  </a:cubicBezTo>
                  <a:cubicBezTo>
                    <a:pt x="1" y="23"/>
                    <a:pt x="0" y="34"/>
                    <a:pt x="1" y="38"/>
                  </a:cubicBezTo>
                  <a:cubicBezTo>
                    <a:pt x="2" y="42"/>
                    <a:pt x="6" y="44"/>
                    <a:pt x="13" y="43"/>
                  </a:cubicBezTo>
                  <a:cubicBezTo>
                    <a:pt x="20" y="42"/>
                    <a:pt x="38" y="37"/>
                    <a:pt x="46" y="31"/>
                  </a:cubicBezTo>
                  <a:cubicBezTo>
                    <a:pt x="54" y="25"/>
                    <a:pt x="62" y="10"/>
                    <a:pt x="61" y="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92" name="Rectangle 59"/>
            <p:cNvSpPr>
              <a:spLocks noChangeArrowheads="1"/>
            </p:cNvSpPr>
            <p:nvPr/>
          </p:nvSpPr>
          <p:spPr bwMode="auto">
            <a:xfrm>
              <a:off x="1511" y="2411"/>
              <a:ext cx="332" cy="3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93" name="Line 60"/>
            <p:cNvSpPr>
              <a:spLocks noChangeShapeType="1"/>
            </p:cNvSpPr>
            <p:nvPr/>
          </p:nvSpPr>
          <p:spPr bwMode="auto">
            <a:xfrm>
              <a:off x="1510" y="2410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94" name="Oval 61"/>
            <p:cNvSpPr>
              <a:spLocks noChangeArrowheads="1"/>
            </p:cNvSpPr>
            <p:nvPr/>
          </p:nvSpPr>
          <p:spPr bwMode="auto">
            <a:xfrm>
              <a:off x="1853" y="1523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6200" name="Line 62"/>
          <p:cNvSpPr>
            <a:spLocks noChangeShapeType="1"/>
          </p:cNvSpPr>
          <p:nvPr/>
        </p:nvSpPr>
        <p:spPr bwMode="auto">
          <a:xfrm flipV="1">
            <a:off x="3060700" y="1891623"/>
            <a:ext cx="0" cy="488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01" name="Line 63"/>
          <p:cNvSpPr>
            <a:spLocks noChangeShapeType="1"/>
          </p:cNvSpPr>
          <p:nvPr/>
        </p:nvSpPr>
        <p:spPr bwMode="auto">
          <a:xfrm>
            <a:off x="4187825" y="2361523"/>
            <a:ext cx="0" cy="4889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43418" name="Group 64"/>
          <p:cNvGrpSpPr>
            <a:grpSpLocks/>
          </p:cNvGrpSpPr>
          <p:nvPr/>
        </p:nvGrpSpPr>
        <p:grpSpPr bwMode="auto">
          <a:xfrm>
            <a:off x="3562350" y="2298023"/>
            <a:ext cx="709613" cy="1470025"/>
            <a:chOff x="1510" y="1523"/>
            <a:chExt cx="447" cy="926"/>
          </a:xfrm>
        </p:grpSpPr>
        <p:sp>
          <p:nvSpPr>
            <p:cNvPr id="6269" name="Oval 65"/>
            <p:cNvSpPr>
              <a:spLocks noChangeArrowheads="1"/>
            </p:cNvSpPr>
            <p:nvPr/>
          </p:nvSpPr>
          <p:spPr bwMode="auto">
            <a:xfrm>
              <a:off x="1598" y="1715"/>
              <a:ext cx="132" cy="13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0" name="Freeform 66"/>
            <p:cNvSpPr>
              <a:spLocks/>
            </p:cNvSpPr>
            <p:nvPr/>
          </p:nvSpPr>
          <p:spPr bwMode="auto">
            <a:xfrm>
              <a:off x="1655" y="1850"/>
              <a:ext cx="9" cy="252"/>
            </a:xfrm>
            <a:custGeom>
              <a:avLst/>
              <a:gdLst>
                <a:gd name="T0" fmla="*/ 0 w 9"/>
                <a:gd name="T1" fmla="*/ 0 h 252"/>
                <a:gd name="T2" fmla="*/ 3 w 9"/>
                <a:gd name="T3" fmla="*/ 60 h 252"/>
                <a:gd name="T4" fmla="*/ 9 w 9"/>
                <a:gd name="T5" fmla="*/ 129 h 252"/>
                <a:gd name="T6" fmla="*/ 0 w 9"/>
                <a:gd name="T7" fmla="*/ 252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52"/>
                <a:gd name="T14" fmla="*/ 9 w 9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52">
                  <a:moveTo>
                    <a:pt x="0" y="0"/>
                  </a:moveTo>
                  <a:cubicBezTo>
                    <a:pt x="1" y="19"/>
                    <a:pt x="2" y="39"/>
                    <a:pt x="3" y="60"/>
                  </a:cubicBezTo>
                  <a:cubicBezTo>
                    <a:pt x="4" y="81"/>
                    <a:pt x="9" y="97"/>
                    <a:pt x="9" y="129"/>
                  </a:cubicBezTo>
                  <a:cubicBezTo>
                    <a:pt x="9" y="161"/>
                    <a:pt x="4" y="206"/>
                    <a:pt x="0" y="2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1" name="Freeform 67"/>
            <p:cNvSpPr>
              <a:spLocks/>
            </p:cNvSpPr>
            <p:nvPr/>
          </p:nvSpPr>
          <p:spPr bwMode="auto">
            <a:xfrm>
              <a:off x="1565" y="1961"/>
              <a:ext cx="96" cy="117"/>
            </a:xfrm>
            <a:custGeom>
              <a:avLst/>
              <a:gdLst>
                <a:gd name="T0" fmla="*/ 96 w 96"/>
                <a:gd name="T1" fmla="*/ 0 h 117"/>
                <a:gd name="T2" fmla="*/ 0 w 96"/>
                <a:gd name="T3" fmla="*/ 45 h 117"/>
                <a:gd name="T4" fmla="*/ 90 w 96"/>
                <a:gd name="T5" fmla="*/ 117 h 117"/>
                <a:gd name="T6" fmla="*/ 0 60000 65536"/>
                <a:gd name="T7" fmla="*/ 0 60000 65536"/>
                <a:gd name="T8" fmla="*/ 0 60000 65536"/>
                <a:gd name="T9" fmla="*/ 0 w 96"/>
                <a:gd name="T10" fmla="*/ 0 h 117"/>
                <a:gd name="T11" fmla="*/ 96 w 96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17">
                  <a:moveTo>
                    <a:pt x="96" y="0"/>
                  </a:moveTo>
                  <a:lnTo>
                    <a:pt x="0" y="45"/>
                  </a:lnTo>
                  <a:lnTo>
                    <a:pt x="90" y="1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2" name="Line 68"/>
            <p:cNvSpPr>
              <a:spLocks noChangeShapeType="1"/>
            </p:cNvSpPr>
            <p:nvPr/>
          </p:nvSpPr>
          <p:spPr bwMode="auto">
            <a:xfrm>
              <a:off x="1664" y="1958"/>
              <a:ext cx="84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3" name="Freeform 69"/>
            <p:cNvSpPr>
              <a:spLocks/>
            </p:cNvSpPr>
            <p:nvPr/>
          </p:nvSpPr>
          <p:spPr bwMode="auto">
            <a:xfrm>
              <a:off x="1748" y="1983"/>
              <a:ext cx="118" cy="42"/>
            </a:xfrm>
            <a:custGeom>
              <a:avLst/>
              <a:gdLst>
                <a:gd name="T0" fmla="*/ 0 w 118"/>
                <a:gd name="T1" fmla="*/ 42 h 42"/>
                <a:gd name="T2" fmla="*/ 68 w 118"/>
                <a:gd name="T3" fmla="*/ 12 h 42"/>
                <a:gd name="T4" fmla="*/ 118 w 118"/>
                <a:gd name="T5" fmla="*/ 0 h 42"/>
                <a:gd name="T6" fmla="*/ 0 60000 65536"/>
                <a:gd name="T7" fmla="*/ 0 60000 65536"/>
                <a:gd name="T8" fmla="*/ 0 60000 65536"/>
                <a:gd name="T9" fmla="*/ 0 w 118"/>
                <a:gd name="T10" fmla="*/ 0 h 42"/>
                <a:gd name="T11" fmla="*/ 118 w 1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42">
                  <a:moveTo>
                    <a:pt x="0" y="42"/>
                  </a:moveTo>
                  <a:cubicBezTo>
                    <a:pt x="24" y="30"/>
                    <a:pt x="48" y="19"/>
                    <a:pt x="68" y="12"/>
                  </a:cubicBezTo>
                  <a:cubicBezTo>
                    <a:pt x="88" y="5"/>
                    <a:pt x="110" y="2"/>
                    <a:pt x="1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4" name="Freeform 70"/>
            <p:cNvSpPr>
              <a:spLocks/>
            </p:cNvSpPr>
            <p:nvPr/>
          </p:nvSpPr>
          <p:spPr bwMode="auto">
            <a:xfrm>
              <a:off x="1608" y="2107"/>
              <a:ext cx="74" cy="282"/>
            </a:xfrm>
            <a:custGeom>
              <a:avLst/>
              <a:gdLst>
                <a:gd name="T0" fmla="*/ 46 w 74"/>
                <a:gd name="T1" fmla="*/ 0 h 282"/>
                <a:gd name="T2" fmla="*/ 0 w 74"/>
                <a:gd name="T3" fmla="*/ 118 h 282"/>
                <a:gd name="T4" fmla="*/ 74 w 74"/>
                <a:gd name="T5" fmla="*/ 282 h 282"/>
                <a:gd name="T6" fmla="*/ 0 60000 65536"/>
                <a:gd name="T7" fmla="*/ 0 60000 65536"/>
                <a:gd name="T8" fmla="*/ 0 60000 65536"/>
                <a:gd name="T9" fmla="*/ 0 w 74"/>
                <a:gd name="T10" fmla="*/ 0 h 282"/>
                <a:gd name="T11" fmla="*/ 74 w 74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82">
                  <a:moveTo>
                    <a:pt x="46" y="0"/>
                  </a:moveTo>
                  <a:lnTo>
                    <a:pt x="0" y="118"/>
                  </a:lnTo>
                  <a:lnTo>
                    <a:pt x="74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5" name="Freeform 71"/>
            <p:cNvSpPr>
              <a:spLocks/>
            </p:cNvSpPr>
            <p:nvPr/>
          </p:nvSpPr>
          <p:spPr bwMode="auto">
            <a:xfrm>
              <a:off x="1654" y="2109"/>
              <a:ext cx="80" cy="282"/>
            </a:xfrm>
            <a:custGeom>
              <a:avLst/>
              <a:gdLst>
                <a:gd name="T0" fmla="*/ 0 w 80"/>
                <a:gd name="T1" fmla="*/ 0 h 282"/>
                <a:gd name="T2" fmla="*/ 80 w 80"/>
                <a:gd name="T3" fmla="*/ 150 h 282"/>
                <a:gd name="T4" fmla="*/ 28 w 80"/>
                <a:gd name="T5" fmla="*/ 282 h 282"/>
                <a:gd name="T6" fmla="*/ 0 60000 65536"/>
                <a:gd name="T7" fmla="*/ 0 60000 65536"/>
                <a:gd name="T8" fmla="*/ 0 60000 65536"/>
                <a:gd name="T9" fmla="*/ 0 w 80"/>
                <a:gd name="T10" fmla="*/ 0 h 282"/>
                <a:gd name="T11" fmla="*/ 80 w 80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82">
                  <a:moveTo>
                    <a:pt x="0" y="0"/>
                  </a:moveTo>
                  <a:lnTo>
                    <a:pt x="80" y="150"/>
                  </a:lnTo>
                  <a:lnTo>
                    <a:pt x="28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6" name="Freeform 72"/>
            <p:cNvSpPr>
              <a:spLocks/>
            </p:cNvSpPr>
            <p:nvPr/>
          </p:nvSpPr>
          <p:spPr bwMode="auto">
            <a:xfrm>
              <a:off x="1615" y="2374"/>
              <a:ext cx="142" cy="41"/>
            </a:xfrm>
            <a:custGeom>
              <a:avLst/>
              <a:gdLst>
                <a:gd name="T0" fmla="*/ 0 w 142"/>
                <a:gd name="T1" fmla="*/ 22 h 41"/>
                <a:gd name="T2" fmla="*/ 22 w 142"/>
                <a:gd name="T3" fmla="*/ 9 h 41"/>
                <a:gd name="T4" fmla="*/ 61 w 142"/>
                <a:gd name="T5" fmla="*/ 7 h 41"/>
                <a:gd name="T6" fmla="*/ 70 w 142"/>
                <a:gd name="T7" fmla="*/ 27 h 41"/>
                <a:gd name="T8" fmla="*/ 105 w 142"/>
                <a:gd name="T9" fmla="*/ 34 h 41"/>
                <a:gd name="T10" fmla="*/ 130 w 142"/>
                <a:gd name="T11" fmla="*/ 28 h 41"/>
                <a:gd name="T12" fmla="*/ 138 w 142"/>
                <a:gd name="T13" fmla="*/ 9 h 41"/>
                <a:gd name="T14" fmla="*/ 103 w 142"/>
                <a:gd name="T15" fmla="*/ 0 h 41"/>
                <a:gd name="T16" fmla="*/ 76 w 142"/>
                <a:gd name="T17" fmla="*/ 7 h 41"/>
                <a:gd name="T18" fmla="*/ 66 w 142"/>
                <a:gd name="T19" fmla="*/ 31 h 41"/>
                <a:gd name="T20" fmla="*/ 19 w 142"/>
                <a:gd name="T21" fmla="*/ 39 h 41"/>
                <a:gd name="T22" fmla="*/ 0 w 142"/>
                <a:gd name="T23" fmla="*/ 2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41"/>
                <a:gd name="T38" fmla="*/ 142 w 1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41">
                  <a:moveTo>
                    <a:pt x="0" y="22"/>
                  </a:moveTo>
                  <a:cubicBezTo>
                    <a:pt x="0" y="17"/>
                    <a:pt x="12" y="11"/>
                    <a:pt x="22" y="9"/>
                  </a:cubicBezTo>
                  <a:cubicBezTo>
                    <a:pt x="32" y="7"/>
                    <a:pt x="53" y="4"/>
                    <a:pt x="61" y="7"/>
                  </a:cubicBezTo>
                  <a:cubicBezTo>
                    <a:pt x="69" y="10"/>
                    <a:pt x="63" y="23"/>
                    <a:pt x="70" y="27"/>
                  </a:cubicBezTo>
                  <a:cubicBezTo>
                    <a:pt x="77" y="31"/>
                    <a:pt x="95" y="34"/>
                    <a:pt x="105" y="34"/>
                  </a:cubicBezTo>
                  <a:cubicBezTo>
                    <a:pt x="115" y="34"/>
                    <a:pt x="125" y="32"/>
                    <a:pt x="130" y="28"/>
                  </a:cubicBezTo>
                  <a:cubicBezTo>
                    <a:pt x="135" y="24"/>
                    <a:pt x="142" y="14"/>
                    <a:pt x="138" y="9"/>
                  </a:cubicBezTo>
                  <a:cubicBezTo>
                    <a:pt x="134" y="4"/>
                    <a:pt x="113" y="0"/>
                    <a:pt x="103" y="0"/>
                  </a:cubicBezTo>
                  <a:cubicBezTo>
                    <a:pt x="93" y="0"/>
                    <a:pt x="82" y="2"/>
                    <a:pt x="76" y="7"/>
                  </a:cubicBezTo>
                  <a:cubicBezTo>
                    <a:pt x="70" y="12"/>
                    <a:pt x="76" y="26"/>
                    <a:pt x="66" y="31"/>
                  </a:cubicBezTo>
                  <a:cubicBezTo>
                    <a:pt x="56" y="36"/>
                    <a:pt x="30" y="41"/>
                    <a:pt x="19" y="39"/>
                  </a:cubicBezTo>
                  <a:cubicBezTo>
                    <a:pt x="8" y="37"/>
                    <a:pt x="0" y="27"/>
                    <a:pt x="0" y="22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7" name="Freeform 73"/>
            <p:cNvSpPr>
              <a:spLocks/>
            </p:cNvSpPr>
            <p:nvPr/>
          </p:nvSpPr>
          <p:spPr bwMode="auto">
            <a:xfrm>
              <a:off x="1865" y="1939"/>
              <a:ext cx="66" cy="49"/>
            </a:xfrm>
            <a:custGeom>
              <a:avLst/>
              <a:gdLst>
                <a:gd name="T0" fmla="*/ 3 w 66"/>
                <a:gd name="T1" fmla="*/ 45 h 49"/>
                <a:gd name="T2" fmla="*/ 26 w 66"/>
                <a:gd name="T3" fmla="*/ 48 h 49"/>
                <a:gd name="T4" fmla="*/ 54 w 66"/>
                <a:gd name="T5" fmla="*/ 37 h 49"/>
                <a:gd name="T6" fmla="*/ 66 w 66"/>
                <a:gd name="T7" fmla="*/ 15 h 49"/>
                <a:gd name="T8" fmla="*/ 56 w 66"/>
                <a:gd name="T9" fmla="*/ 1 h 49"/>
                <a:gd name="T10" fmla="*/ 26 w 66"/>
                <a:gd name="T11" fmla="*/ 7 h 49"/>
                <a:gd name="T12" fmla="*/ 8 w 66"/>
                <a:gd name="T13" fmla="*/ 25 h 49"/>
                <a:gd name="T14" fmla="*/ 3 w 66"/>
                <a:gd name="T15" fmla="*/ 4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49"/>
                <a:gd name="T26" fmla="*/ 66 w 6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49">
                  <a:moveTo>
                    <a:pt x="3" y="45"/>
                  </a:moveTo>
                  <a:cubicBezTo>
                    <a:pt x="6" y="49"/>
                    <a:pt x="18" y="49"/>
                    <a:pt x="26" y="48"/>
                  </a:cubicBezTo>
                  <a:cubicBezTo>
                    <a:pt x="34" y="47"/>
                    <a:pt x="47" y="42"/>
                    <a:pt x="54" y="37"/>
                  </a:cubicBezTo>
                  <a:cubicBezTo>
                    <a:pt x="61" y="32"/>
                    <a:pt x="66" y="21"/>
                    <a:pt x="66" y="15"/>
                  </a:cubicBezTo>
                  <a:cubicBezTo>
                    <a:pt x="66" y="9"/>
                    <a:pt x="63" y="2"/>
                    <a:pt x="56" y="1"/>
                  </a:cubicBezTo>
                  <a:cubicBezTo>
                    <a:pt x="49" y="0"/>
                    <a:pt x="34" y="3"/>
                    <a:pt x="26" y="7"/>
                  </a:cubicBezTo>
                  <a:cubicBezTo>
                    <a:pt x="18" y="11"/>
                    <a:pt x="13" y="19"/>
                    <a:pt x="8" y="25"/>
                  </a:cubicBezTo>
                  <a:cubicBezTo>
                    <a:pt x="3" y="31"/>
                    <a:pt x="0" y="41"/>
                    <a:pt x="3" y="4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8" name="Freeform 74"/>
            <p:cNvSpPr>
              <a:spLocks/>
            </p:cNvSpPr>
            <p:nvPr/>
          </p:nvSpPr>
          <p:spPr bwMode="auto">
            <a:xfrm>
              <a:off x="1593" y="2076"/>
              <a:ext cx="62" cy="44"/>
            </a:xfrm>
            <a:custGeom>
              <a:avLst/>
              <a:gdLst>
                <a:gd name="T0" fmla="*/ 61 w 62"/>
                <a:gd name="T1" fmla="*/ 5 h 44"/>
                <a:gd name="T2" fmla="*/ 41 w 62"/>
                <a:gd name="T3" fmla="*/ 2 h 44"/>
                <a:gd name="T4" fmla="*/ 8 w 62"/>
                <a:gd name="T5" fmla="*/ 17 h 44"/>
                <a:gd name="T6" fmla="*/ 1 w 62"/>
                <a:gd name="T7" fmla="*/ 38 h 44"/>
                <a:gd name="T8" fmla="*/ 13 w 62"/>
                <a:gd name="T9" fmla="*/ 43 h 44"/>
                <a:gd name="T10" fmla="*/ 46 w 62"/>
                <a:gd name="T11" fmla="*/ 31 h 44"/>
                <a:gd name="T12" fmla="*/ 61 w 62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4"/>
                <a:gd name="T23" fmla="*/ 62 w 62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4">
                  <a:moveTo>
                    <a:pt x="61" y="5"/>
                  </a:moveTo>
                  <a:cubicBezTo>
                    <a:pt x="60" y="0"/>
                    <a:pt x="50" y="0"/>
                    <a:pt x="41" y="2"/>
                  </a:cubicBezTo>
                  <a:cubicBezTo>
                    <a:pt x="32" y="4"/>
                    <a:pt x="15" y="11"/>
                    <a:pt x="8" y="17"/>
                  </a:cubicBezTo>
                  <a:cubicBezTo>
                    <a:pt x="1" y="23"/>
                    <a:pt x="0" y="34"/>
                    <a:pt x="1" y="38"/>
                  </a:cubicBezTo>
                  <a:cubicBezTo>
                    <a:pt x="2" y="42"/>
                    <a:pt x="6" y="44"/>
                    <a:pt x="13" y="43"/>
                  </a:cubicBezTo>
                  <a:cubicBezTo>
                    <a:pt x="20" y="42"/>
                    <a:pt x="38" y="37"/>
                    <a:pt x="46" y="31"/>
                  </a:cubicBezTo>
                  <a:cubicBezTo>
                    <a:pt x="54" y="25"/>
                    <a:pt x="62" y="10"/>
                    <a:pt x="61" y="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79" name="Rectangle 75"/>
            <p:cNvSpPr>
              <a:spLocks noChangeArrowheads="1"/>
            </p:cNvSpPr>
            <p:nvPr/>
          </p:nvSpPr>
          <p:spPr bwMode="auto">
            <a:xfrm>
              <a:off x="1511" y="2411"/>
              <a:ext cx="332" cy="3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0" name="Line 76"/>
            <p:cNvSpPr>
              <a:spLocks noChangeShapeType="1"/>
            </p:cNvSpPr>
            <p:nvPr/>
          </p:nvSpPr>
          <p:spPr bwMode="auto">
            <a:xfrm>
              <a:off x="1510" y="2410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81" name="Oval 77"/>
            <p:cNvSpPr>
              <a:spLocks noChangeArrowheads="1"/>
            </p:cNvSpPr>
            <p:nvPr/>
          </p:nvSpPr>
          <p:spPr bwMode="auto">
            <a:xfrm>
              <a:off x="1853" y="1523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43419" name="Group 78"/>
          <p:cNvGrpSpPr>
            <a:grpSpLocks/>
          </p:cNvGrpSpPr>
          <p:nvPr/>
        </p:nvGrpSpPr>
        <p:grpSpPr bwMode="auto">
          <a:xfrm>
            <a:off x="4765675" y="2298023"/>
            <a:ext cx="709613" cy="1470025"/>
            <a:chOff x="1510" y="1523"/>
            <a:chExt cx="447" cy="926"/>
          </a:xfrm>
        </p:grpSpPr>
        <p:sp>
          <p:nvSpPr>
            <p:cNvPr id="6256" name="Oval 79"/>
            <p:cNvSpPr>
              <a:spLocks noChangeArrowheads="1"/>
            </p:cNvSpPr>
            <p:nvPr/>
          </p:nvSpPr>
          <p:spPr bwMode="auto">
            <a:xfrm>
              <a:off x="1598" y="1715"/>
              <a:ext cx="132" cy="13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7" name="Freeform 80"/>
            <p:cNvSpPr>
              <a:spLocks/>
            </p:cNvSpPr>
            <p:nvPr/>
          </p:nvSpPr>
          <p:spPr bwMode="auto">
            <a:xfrm>
              <a:off x="1655" y="1850"/>
              <a:ext cx="9" cy="252"/>
            </a:xfrm>
            <a:custGeom>
              <a:avLst/>
              <a:gdLst>
                <a:gd name="T0" fmla="*/ 0 w 9"/>
                <a:gd name="T1" fmla="*/ 0 h 252"/>
                <a:gd name="T2" fmla="*/ 3 w 9"/>
                <a:gd name="T3" fmla="*/ 60 h 252"/>
                <a:gd name="T4" fmla="*/ 9 w 9"/>
                <a:gd name="T5" fmla="*/ 129 h 252"/>
                <a:gd name="T6" fmla="*/ 0 w 9"/>
                <a:gd name="T7" fmla="*/ 252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52"/>
                <a:gd name="T14" fmla="*/ 9 w 9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52">
                  <a:moveTo>
                    <a:pt x="0" y="0"/>
                  </a:moveTo>
                  <a:cubicBezTo>
                    <a:pt x="1" y="19"/>
                    <a:pt x="2" y="39"/>
                    <a:pt x="3" y="60"/>
                  </a:cubicBezTo>
                  <a:cubicBezTo>
                    <a:pt x="4" y="81"/>
                    <a:pt x="9" y="97"/>
                    <a:pt x="9" y="129"/>
                  </a:cubicBezTo>
                  <a:cubicBezTo>
                    <a:pt x="9" y="161"/>
                    <a:pt x="4" y="206"/>
                    <a:pt x="0" y="2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8" name="Freeform 81"/>
            <p:cNvSpPr>
              <a:spLocks/>
            </p:cNvSpPr>
            <p:nvPr/>
          </p:nvSpPr>
          <p:spPr bwMode="auto">
            <a:xfrm>
              <a:off x="1565" y="1961"/>
              <a:ext cx="96" cy="117"/>
            </a:xfrm>
            <a:custGeom>
              <a:avLst/>
              <a:gdLst>
                <a:gd name="T0" fmla="*/ 96 w 96"/>
                <a:gd name="T1" fmla="*/ 0 h 117"/>
                <a:gd name="T2" fmla="*/ 0 w 96"/>
                <a:gd name="T3" fmla="*/ 45 h 117"/>
                <a:gd name="T4" fmla="*/ 90 w 96"/>
                <a:gd name="T5" fmla="*/ 117 h 117"/>
                <a:gd name="T6" fmla="*/ 0 60000 65536"/>
                <a:gd name="T7" fmla="*/ 0 60000 65536"/>
                <a:gd name="T8" fmla="*/ 0 60000 65536"/>
                <a:gd name="T9" fmla="*/ 0 w 96"/>
                <a:gd name="T10" fmla="*/ 0 h 117"/>
                <a:gd name="T11" fmla="*/ 96 w 96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17">
                  <a:moveTo>
                    <a:pt x="96" y="0"/>
                  </a:moveTo>
                  <a:lnTo>
                    <a:pt x="0" y="45"/>
                  </a:lnTo>
                  <a:lnTo>
                    <a:pt x="90" y="1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9" name="Line 82"/>
            <p:cNvSpPr>
              <a:spLocks noChangeShapeType="1"/>
            </p:cNvSpPr>
            <p:nvPr/>
          </p:nvSpPr>
          <p:spPr bwMode="auto">
            <a:xfrm>
              <a:off x="1664" y="1958"/>
              <a:ext cx="84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0" name="Freeform 83"/>
            <p:cNvSpPr>
              <a:spLocks/>
            </p:cNvSpPr>
            <p:nvPr/>
          </p:nvSpPr>
          <p:spPr bwMode="auto">
            <a:xfrm>
              <a:off x="1748" y="1983"/>
              <a:ext cx="118" cy="42"/>
            </a:xfrm>
            <a:custGeom>
              <a:avLst/>
              <a:gdLst>
                <a:gd name="T0" fmla="*/ 0 w 118"/>
                <a:gd name="T1" fmla="*/ 42 h 42"/>
                <a:gd name="T2" fmla="*/ 68 w 118"/>
                <a:gd name="T3" fmla="*/ 12 h 42"/>
                <a:gd name="T4" fmla="*/ 118 w 118"/>
                <a:gd name="T5" fmla="*/ 0 h 42"/>
                <a:gd name="T6" fmla="*/ 0 60000 65536"/>
                <a:gd name="T7" fmla="*/ 0 60000 65536"/>
                <a:gd name="T8" fmla="*/ 0 60000 65536"/>
                <a:gd name="T9" fmla="*/ 0 w 118"/>
                <a:gd name="T10" fmla="*/ 0 h 42"/>
                <a:gd name="T11" fmla="*/ 118 w 1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42">
                  <a:moveTo>
                    <a:pt x="0" y="42"/>
                  </a:moveTo>
                  <a:cubicBezTo>
                    <a:pt x="24" y="30"/>
                    <a:pt x="48" y="19"/>
                    <a:pt x="68" y="12"/>
                  </a:cubicBezTo>
                  <a:cubicBezTo>
                    <a:pt x="88" y="5"/>
                    <a:pt x="110" y="2"/>
                    <a:pt x="1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1" name="Freeform 84"/>
            <p:cNvSpPr>
              <a:spLocks/>
            </p:cNvSpPr>
            <p:nvPr/>
          </p:nvSpPr>
          <p:spPr bwMode="auto">
            <a:xfrm>
              <a:off x="1608" y="2107"/>
              <a:ext cx="74" cy="282"/>
            </a:xfrm>
            <a:custGeom>
              <a:avLst/>
              <a:gdLst>
                <a:gd name="T0" fmla="*/ 46 w 74"/>
                <a:gd name="T1" fmla="*/ 0 h 282"/>
                <a:gd name="T2" fmla="*/ 0 w 74"/>
                <a:gd name="T3" fmla="*/ 118 h 282"/>
                <a:gd name="T4" fmla="*/ 74 w 74"/>
                <a:gd name="T5" fmla="*/ 282 h 282"/>
                <a:gd name="T6" fmla="*/ 0 60000 65536"/>
                <a:gd name="T7" fmla="*/ 0 60000 65536"/>
                <a:gd name="T8" fmla="*/ 0 60000 65536"/>
                <a:gd name="T9" fmla="*/ 0 w 74"/>
                <a:gd name="T10" fmla="*/ 0 h 282"/>
                <a:gd name="T11" fmla="*/ 74 w 74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82">
                  <a:moveTo>
                    <a:pt x="46" y="0"/>
                  </a:moveTo>
                  <a:lnTo>
                    <a:pt x="0" y="118"/>
                  </a:lnTo>
                  <a:lnTo>
                    <a:pt x="74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2" name="Freeform 85"/>
            <p:cNvSpPr>
              <a:spLocks/>
            </p:cNvSpPr>
            <p:nvPr/>
          </p:nvSpPr>
          <p:spPr bwMode="auto">
            <a:xfrm>
              <a:off x="1654" y="2109"/>
              <a:ext cx="80" cy="282"/>
            </a:xfrm>
            <a:custGeom>
              <a:avLst/>
              <a:gdLst>
                <a:gd name="T0" fmla="*/ 0 w 80"/>
                <a:gd name="T1" fmla="*/ 0 h 282"/>
                <a:gd name="T2" fmla="*/ 80 w 80"/>
                <a:gd name="T3" fmla="*/ 150 h 282"/>
                <a:gd name="T4" fmla="*/ 28 w 80"/>
                <a:gd name="T5" fmla="*/ 282 h 282"/>
                <a:gd name="T6" fmla="*/ 0 60000 65536"/>
                <a:gd name="T7" fmla="*/ 0 60000 65536"/>
                <a:gd name="T8" fmla="*/ 0 60000 65536"/>
                <a:gd name="T9" fmla="*/ 0 w 80"/>
                <a:gd name="T10" fmla="*/ 0 h 282"/>
                <a:gd name="T11" fmla="*/ 80 w 80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82">
                  <a:moveTo>
                    <a:pt x="0" y="0"/>
                  </a:moveTo>
                  <a:lnTo>
                    <a:pt x="80" y="150"/>
                  </a:lnTo>
                  <a:lnTo>
                    <a:pt x="28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3" name="Freeform 86"/>
            <p:cNvSpPr>
              <a:spLocks/>
            </p:cNvSpPr>
            <p:nvPr/>
          </p:nvSpPr>
          <p:spPr bwMode="auto">
            <a:xfrm>
              <a:off x="1615" y="2374"/>
              <a:ext cx="142" cy="41"/>
            </a:xfrm>
            <a:custGeom>
              <a:avLst/>
              <a:gdLst>
                <a:gd name="T0" fmla="*/ 0 w 142"/>
                <a:gd name="T1" fmla="*/ 22 h 41"/>
                <a:gd name="T2" fmla="*/ 22 w 142"/>
                <a:gd name="T3" fmla="*/ 9 h 41"/>
                <a:gd name="T4" fmla="*/ 61 w 142"/>
                <a:gd name="T5" fmla="*/ 7 h 41"/>
                <a:gd name="T6" fmla="*/ 70 w 142"/>
                <a:gd name="T7" fmla="*/ 27 h 41"/>
                <a:gd name="T8" fmla="*/ 105 w 142"/>
                <a:gd name="T9" fmla="*/ 34 h 41"/>
                <a:gd name="T10" fmla="*/ 130 w 142"/>
                <a:gd name="T11" fmla="*/ 28 h 41"/>
                <a:gd name="T12" fmla="*/ 138 w 142"/>
                <a:gd name="T13" fmla="*/ 9 h 41"/>
                <a:gd name="T14" fmla="*/ 103 w 142"/>
                <a:gd name="T15" fmla="*/ 0 h 41"/>
                <a:gd name="T16" fmla="*/ 76 w 142"/>
                <a:gd name="T17" fmla="*/ 7 h 41"/>
                <a:gd name="T18" fmla="*/ 66 w 142"/>
                <a:gd name="T19" fmla="*/ 31 h 41"/>
                <a:gd name="T20" fmla="*/ 19 w 142"/>
                <a:gd name="T21" fmla="*/ 39 h 41"/>
                <a:gd name="T22" fmla="*/ 0 w 142"/>
                <a:gd name="T23" fmla="*/ 2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41"/>
                <a:gd name="T38" fmla="*/ 142 w 1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41">
                  <a:moveTo>
                    <a:pt x="0" y="22"/>
                  </a:moveTo>
                  <a:cubicBezTo>
                    <a:pt x="0" y="17"/>
                    <a:pt x="12" y="11"/>
                    <a:pt x="22" y="9"/>
                  </a:cubicBezTo>
                  <a:cubicBezTo>
                    <a:pt x="32" y="7"/>
                    <a:pt x="53" y="4"/>
                    <a:pt x="61" y="7"/>
                  </a:cubicBezTo>
                  <a:cubicBezTo>
                    <a:pt x="69" y="10"/>
                    <a:pt x="63" y="23"/>
                    <a:pt x="70" y="27"/>
                  </a:cubicBezTo>
                  <a:cubicBezTo>
                    <a:pt x="77" y="31"/>
                    <a:pt x="95" y="34"/>
                    <a:pt x="105" y="34"/>
                  </a:cubicBezTo>
                  <a:cubicBezTo>
                    <a:pt x="115" y="34"/>
                    <a:pt x="125" y="32"/>
                    <a:pt x="130" y="28"/>
                  </a:cubicBezTo>
                  <a:cubicBezTo>
                    <a:pt x="135" y="24"/>
                    <a:pt x="142" y="14"/>
                    <a:pt x="138" y="9"/>
                  </a:cubicBezTo>
                  <a:cubicBezTo>
                    <a:pt x="134" y="4"/>
                    <a:pt x="113" y="0"/>
                    <a:pt x="103" y="0"/>
                  </a:cubicBezTo>
                  <a:cubicBezTo>
                    <a:pt x="93" y="0"/>
                    <a:pt x="82" y="2"/>
                    <a:pt x="76" y="7"/>
                  </a:cubicBezTo>
                  <a:cubicBezTo>
                    <a:pt x="70" y="12"/>
                    <a:pt x="76" y="26"/>
                    <a:pt x="66" y="31"/>
                  </a:cubicBezTo>
                  <a:cubicBezTo>
                    <a:pt x="56" y="36"/>
                    <a:pt x="30" y="41"/>
                    <a:pt x="19" y="39"/>
                  </a:cubicBezTo>
                  <a:cubicBezTo>
                    <a:pt x="8" y="37"/>
                    <a:pt x="0" y="27"/>
                    <a:pt x="0" y="22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4" name="Freeform 87"/>
            <p:cNvSpPr>
              <a:spLocks/>
            </p:cNvSpPr>
            <p:nvPr/>
          </p:nvSpPr>
          <p:spPr bwMode="auto">
            <a:xfrm>
              <a:off x="1865" y="1939"/>
              <a:ext cx="66" cy="49"/>
            </a:xfrm>
            <a:custGeom>
              <a:avLst/>
              <a:gdLst>
                <a:gd name="T0" fmla="*/ 3 w 66"/>
                <a:gd name="T1" fmla="*/ 45 h 49"/>
                <a:gd name="T2" fmla="*/ 26 w 66"/>
                <a:gd name="T3" fmla="*/ 48 h 49"/>
                <a:gd name="T4" fmla="*/ 54 w 66"/>
                <a:gd name="T5" fmla="*/ 37 h 49"/>
                <a:gd name="T6" fmla="*/ 66 w 66"/>
                <a:gd name="T7" fmla="*/ 15 h 49"/>
                <a:gd name="T8" fmla="*/ 56 w 66"/>
                <a:gd name="T9" fmla="*/ 1 h 49"/>
                <a:gd name="T10" fmla="*/ 26 w 66"/>
                <a:gd name="T11" fmla="*/ 7 h 49"/>
                <a:gd name="T12" fmla="*/ 8 w 66"/>
                <a:gd name="T13" fmla="*/ 25 h 49"/>
                <a:gd name="T14" fmla="*/ 3 w 66"/>
                <a:gd name="T15" fmla="*/ 4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49"/>
                <a:gd name="T26" fmla="*/ 66 w 6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49">
                  <a:moveTo>
                    <a:pt x="3" y="45"/>
                  </a:moveTo>
                  <a:cubicBezTo>
                    <a:pt x="6" y="49"/>
                    <a:pt x="18" y="49"/>
                    <a:pt x="26" y="48"/>
                  </a:cubicBezTo>
                  <a:cubicBezTo>
                    <a:pt x="34" y="47"/>
                    <a:pt x="47" y="42"/>
                    <a:pt x="54" y="37"/>
                  </a:cubicBezTo>
                  <a:cubicBezTo>
                    <a:pt x="61" y="32"/>
                    <a:pt x="66" y="21"/>
                    <a:pt x="66" y="15"/>
                  </a:cubicBezTo>
                  <a:cubicBezTo>
                    <a:pt x="66" y="9"/>
                    <a:pt x="63" y="2"/>
                    <a:pt x="56" y="1"/>
                  </a:cubicBezTo>
                  <a:cubicBezTo>
                    <a:pt x="49" y="0"/>
                    <a:pt x="34" y="3"/>
                    <a:pt x="26" y="7"/>
                  </a:cubicBezTo>
                  <a:cubicBezTo>
                    <a:pt x="18" y="11"/>
                    <a:pt x="13" y="19"/>
                    <a:pt x="8" y="25"/>
                  </a:cubicBezTo>
                  <a:cubicBezTo>
                    <a:pt x="3" y="31"/>
                    <a:pt x="0" y="41"/>
                    <a:pt x="3" y="4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5" name="Freeform 88"/>
            <p:cNvSpPr>
              <a:spLocks/>
            </p:cNvSpPr>
            <p:nvPr/>
          </p:nvSpPr>
          <p:spPr bwMode="auto">
            <a:xfrm>
              <a:off x="1593" y="2076"/>
              <a:ext cx="62" cy="44"/>
            </a:xfrm>
            <a:custGeom>
              <a:avLst/>
              <a:gdLst>
                <a:gd name="T0" fmla="*/ 61 w 62"/>
                <a:gd name="T1" fmla="*/ 5 h 44"/>
                <a:gd name="T2" fmla="*/ 41 w 62"/>
                <a:gd name="T3" fmla="*/ 2 h 44"/>
                <a:gd name="T4" fmla="*/ 8 w 62"/>
                <a:gd name="T5" fmla="*/ 17 h 44"/>
                <a:gd name="T6" fmla="*/ 1 w 62"/>
                <a:gd name="T7" fmla="*/ 38 h 44"/>
                <a:gd name="T8" fmla="*/ 13 w 62"/>
                <a:gd name="T9" fmla="*/ 43 h 44"/>
                <a:gd name="T10" fmla="*/ 46 w 62"/>
                <a:gd name="T11" fmla="*/ 31 h 44"/>
                <a:gd name="T12" fmla="*/ 61 w 62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4"/>
                <a:gd name="T23" fmla="*/ 62 w 62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4">
                  <a:moveTo>
                    <a:pt x="61" y="5"/>
                  </a:moveTo>
                  <a:cubicBezTo>
                    <a:pt x="60" y="0"/>
                    <a:pt x="50" y="0"/>
                    <a:pt x="41" y="2"/>
                  </a:cubicBezTo>
                  <a:cubicBezTo>
                    <a:pt x="32" y="4"/>
                    <a:pt x="15" y="11"/>
                    <a:pt x="8" y="17"/>
                  </a:cubicBezTo>
                  <a:cubicBezTo>
                    <a:pt x="1" y="23"/>
                    <a:pt x="0" y="34"/>
                    <a:pt x="1" y="38"/>
                  </a:cubicBezTo>
                  <a:cubicBezTo>
                    <a:pt x="2" y="42"/>
                    <a:pt x="6" y="44"/>
                    <a:pt x="13" y="43"/>
                  </a:cubicBezTo>
                  <a:cubicBezTo>
                    <a:pt x="20" y="42"/>
                    <a:pt x="38" y="37"/>
                    <a:pt x="46" y="31"/>
                  </a:cubicBezTo>
                  <a:cubicBezTo>
                    <a:pt x="54" y="25"/>
                    <a:pt x="62" y="10"/>
                    <a:pt x="61" y="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6" name="Rectangle 89"/>
            <p:cNvSpPr>
              <a:spLocks noChangeArrowheads="1"/>
            </p:cNvSpPr>
            <p:nvPr/>
          </p:nvSpPr>
          <p:spPr bwMode="auto">
            <a:xfrm>
              <a:off x="1511" y="2411"/>
              <a:ext cx="332" cy="3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7" name="Line 90"/>
            <p:cNvSpPr>
              <a:spLocks noChangeShapeType="1"/>
            </p:cNvSpPr>
            <p:nvPr/>
          </p:nvSpPr>
          <p:spPr bwMode="auto">
            <a:xfrm>
              <a:off x="1510" y="2410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68" name="Oval 91"/>
            <p:cNvSpPr>
              <a:spLocks noChangeArrowheads="1"/>
            </p:cNvSpPr>
            <p:nvPr/>
          </p:nvSpPr>
          <p:spPr bwMode="auto">
            <a:xfrm>
              <a:off x="1853" y="1523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43420" name="Group 92"/>
          <p:cNvGrpSpPr>
            <a:grpSpLocks/>
          </p:cNvGrpSpPr>
          <p:nvPr/>
        </p:nvGrpSpPr>
        <p:grpSpPr bwMode="auto">
          <a:xfrm>
            <a:off x="5945188" y="2298023"/>
            <a:ext cx="709612" cy="1470025"/>
            <a:chOff x="1510" y="1523"/>
            <a:chExt cx="447" cy="926"/>
          </a:xfrm>
        </p:grpSpPr>
        <p:sp>
          <p:nvSpPr>
            <p:cNvPr id="6243" name="Oval 93"/>
            <p:cNvSpPr>
              <a:spLocks noChangeArrowheads="1"/>
            </p:cNvSpPr>
            <p:nvPr/>
          </p:nvSpPr>
          <p:spPr bwMode="auto">
            <a:xfrm>
              <a:off x="1598" y="1715"/>
              <a:ext cx="132" cy="13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4" name="Freeform 94"/>
            <p:cNvSpPr>
              <a:spLocks/>
            </p:cNvSpPr>
            <p:nvPr/>
          </p:nvSpPr>
          <p:spPr bwMode="auto">
            <a:xfrm>
              <a:off x="1655" y="1850"/>
              <a:ext cx="9" cy="252"/>
            </a:xfrm>
            <a:custGeom>
              <a:avLst/>
              <a:gdLst>
                <a:gd name="T0" fmla="*/ 0 w 9"/>
                <a:gd name="T1" fmla="*/ 0 h 252"/>
                <a:gd name="T2" fmla="*/ 3 w 9"/>
                <a:gd name="T3" fmla="*/ 60 h 252"/>
                <a:gd name="T4" fmla="*/ 9 w 9"/>
                <a:gd name="T5" fmla="*/ 129 h 252"/>
                <a:gd name="T6" fmla="*/ 0 w 9"/>
                <a:gd name="T7" fmla="*/ 252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52"/>
                <a:gd name="T14" fmla="*/ 9 w 9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52">
                  <a:moveTo>
                    <a:pt x="0" y="0"/>
                  </a:moveTo>
                  <a:cubicBezTo>
                    <a:pt x="1" y="19"/>
                    <a:pt x="2" y="39"/>
                    <a:pt x="3" y="60"/>
                  </a:cubicBezTo>
                  <a:cubicBezTo>
                    <a:pt x="4" y="81"/>
                    <a:pt x="9" y="97"/>
                    <a:pt x="9" y="129"/>
                  </a:cubicBezTo>
                  <a:cubicBezTo>
                    <a:pt x="9" y="161"/>
                    <a:pt x="4" y="206"/>
                    <a:pt x="0" y="2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5" name="Freeform 95"/>
            <p:cNvSpPr>
              <a:spLocks/>
            </p:cNvSpPr>
            <p:nvPr/>
          </p:nvSpPr>
          <p:spPr bwMode="auto">
            <a:xfrm>
              <a:off x="1565" y="1961"/>
              <a:ext cx="96" cy="117"/>
            </a:xfrm>
            <a:custGeom>
              <a:avLst/>
              <a:gdLst>
                <a:gd name="T0" fmla="*/ 96 w 96"/>
                <a:gd name="T1" fmla="*/ 0 h 117"/>
                <a:gd name="T2" fmla="*/ 0 w 96"/>
                <a:gd name="T3" fmla="*/ 45 h 117"/>
                <a:gd name="T4" fmla="*/ 90 w 96"/>
                <a:gd name="T5" fmla="*/ 117 h 117"/>
                <a:gd name="T6" fmla="*/ 0 60000 65536"/>
                <a:gd name="T7" fmla="*/ 0 60000 65536"/>
                <a:gd name="T8" fmla="*/ 0 60000 65536"/>
                <a:gd name="T9" fmla="*/ 0 w 96"/>
                <a:gd name="T10" fmla="*/ 0 h 117"/>
                <a:gd name="T11" fmla="*/ 96 w 96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17">
                  <a:moveTo>
                    <a:pt x="96" y="0"/>
                  </a:moveTo>
                  <a:lnTo>
                    <a:pt x="0" y="45"/>
                  </a:lnTo>
                  <a:lnTo>
                    <a:pt x="90" y="1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6" name="Line 96"/>
            <p:cNvSpPr>
              <a:spLocks noChangeShapeType="1"/>
            </p:cNvSpPr>
            <p:nvPr/>
          </p:nvSpPr>
          <p:spPr bwMode="auto">
            <a:xfrm>
              <a:off x="1664" y="1958"/>
              <a:ext cx="84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7" name="Freeform 97"/>
            <p:cNvSpPr>
              <a:spLocks/>
            </p:cNvSpPr>
            <p:nvPr/>
          </p:nvSpPr>
          <p:spPr bwMode="auto">
            <a:xfrm>
              <a:off x="1748" y="1983"/>
              <a:ext cx="118" cy="42"/>
            </a:xfrm>
            <a:custGeom>
              <a:avLst/>
              <a:gdLst>
                <a:gd name="T0" fmla="*/ 0 w 118"/>
                <a:gd name="T1" fmla="*/ 42 h 42"/>
                <a:gd name="T2" fmla="*/ 68 w 118"/>
                <a:gd name="T3" fmla="*/ 12 h 42"/>
                <a:gd name="T4" fmla="*/ 118 w 118"/>
                <a:gd name="T5" fmla="*/ 0 h 42"/>
                <a:gd name="T6" fmla="*/ 0 60000 65536"/>
                <a:gd name="T7" fmla="*/ 0 60000 65536"/>
                <a:gd name="T8" fmla="*/ 0 60000 65536"/>
                <a:gd name="T9" fmla="*/ 0 w 118"/>
                <a:gd name="T10" fmla="*/ 0 h 42"/>
                <a:gd name="T11" fmla="*/ 118 w 1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42">
                  <a:moveTo>
                    <a:pt x="0" y="42"/>
                  </a:moveTo>
                  <a:cubicBezTo>
                    <a:pt x="24" y="30"/>
                    <a:pt x="48" y="19"/>
                    <a:pt x="68" y="12"/>
                  </a:cubicBezTo>
                  <a:cubicBezTo>
                    <a:pt x="88" y="5"/>
                    <a:pt x="110" y="2"/>
                    <a:pt x="1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8" name="Freeform 98"/>
            <p:cNvSpPr>
              <a:spLocks/>
            </p:cNvSpPr>
            <p:nvPr/>
          </p:nvSpPr>
          <p:spPr bwMode="auto">
            <a:xfrm>
              <a:off x="1608" y="2107"/>
              <a:ext cx="74" cy="282"/>
            </a:xfrm>
            <a:custGeom>
              <a:avLst/>
              <a:gdLst>
                <a:gd name="T0" fmla="*/ 46 w 74"/>
                <a:gd name="T1" fmla="*/ 0 h 282"/>
                <a:gd name="T2" fmla="*/ 0 w 74"/>
                <a:gd name="T3" fmla="*/ 118 h 282"/>
                <a:gd name="T4" fmla="*/ 74 w 74"/>
                <a:gd name="T5" fmla="*/ 282 h 282"/>
                <a:gd name="T6" fmla="*/ 0 60000 65536"/>
                <a:gd name="T7" fmla="*/ 0 60000 65536"/>
                <a:gd name="T8" fmla="*/ 0 60000 65536"/>
                <a:gd name="T9" fmla="*/ 0 w 74"/>
                <a:gd name="T10" fmla="*/ 0 h 282"/>
                <a:gd name="T11" fmla="*/ 74 w 74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82">
                  <a:moveTo>
                    <a:pt x="46" y="0"/>
                  </a:moveTo>
                  <a:lnTo>
                    <a:pt x="0" y="118"/>
                  </a:lnTo>
                  <a:lnTo>
                    <a:pt x="74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9" name="Freeform 99"/>
            <p:cNvSpPr>
              <a:spLocks/>
            </p:cNvSpPr>
            <p:nvPr/>
          </p:nvSpPr>
          <p:spPr bwMode="auto">
            <a:xfrm>
              <a:off x="1654" y="2109"/>
              <a:ext cx="80" cy="282"/>
            </a:xfrm>
            <a:custGeom>
              <a:avLst/>
              <a:gdLst>
                <a:gd name="T0" fmla="*/ 0 w 80"/>
                <a:gd name="T1" fmla="*/ 0 h 282"/>
                <a:gd name="T2" fmla="*/ 80 w 80"/>
                <a:gd name="T3" fmla="*/ 150 h 282"/>
                <a:gd name="T4" fmla="*/ 28 w 80"/>
                <a:gd name="T5" fmla="*/ 282 h 282"/>
                <a:gd name="T6" fmla="*/ 0 60000 65536"/>
                <a:gd name="T7" fmla="*/ 0 60000 65536"/>
                <a:gd name="T8" fmla="*/ 0 60000 65536"/>
                <a:gd name="T9" fmla="*/ 0 w 80"/>
                <a:gd name="T10" fmla="*/ 0 h 282"/>
                <a:gd name="T11" fmla="*/ 80 w 80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82">
                  <a:moveTo>
                    <a:pt x="0" y="0"/>
                  </a:moveTo>
                  <a:lnTo>
                    <a:pt x="80" y="150"/>
                  </a:lnTo>
                  <a:lnTo>
                    <a:pt x="28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0" name="Freeform 100"/>
            <p:cNvSpPr>
              <a:spLocks/>
            </p:cNvSpPr>
            <p:nvPr/>
          </p:nvSpPr>
          <p:spPr bwMode="auto">
            <a:xfrm>
              <a:off x="1615" y="2374"/>
              <a:ext cx="142" cy="41"/>
            </a:xfrm>
            <a:custGeom>
              <a:avLst/>
              <a:gdLst>
                <a:gd name="T0" fmla="*/ 0 w 142"/>
                <a:gd name="T1" fmla="*/ 22 h 41"/>
                <a:gd name="T2" fmla="*/ 22 w 142"/>
                <a:gd name="T3" fmla="*/ 9 h 41"/>
                <a:gd name="T4" fmla="*/ 61 w 142"/>
                <a:gd name="T5" fmla="*/ 7 h 41"/>
                <a:gd name="T6" fmla="*/ 70 w 142"/>
                <a:gd name="T7" fmla="*/ 27 h 41"/>
                <a:gd name="T8" fmla="*/ 105 w 142"/>
                <a:gd name="T9" fmla="*/ 34 h 41"/>
                <a:gd name="T10" fmla="*/ 130 w 142"/>
                <a:gd name="T11" fmla="*/ 28 h 41"/>
                <a:gd name="T12" fmla="*/ 138 w 142"/>
                <a:gd name="T13" fmla="*/ 9 h 41"/>
                <a:gd name="T14" fmla="*/ 103 w 142"/>
                <a:gd name="T15" fmla="*/ 0 h 41"/>
                <a:gd name="T16" fmla="*/ 76 w 142"/>
                <a:gd name="T17" fmla="*/ 7 h 41"/>
                <a:gd name="T18" fmla="*/ 66 w 142"/>
                <a:gd name="T19" fmla="*/ 31 h 41"/>
                <a:gd name="T20" fmla="*/ 19 w 142"/>
                <a:gd name="T21" fmla="*/ 39 h 41"/>
                <a:gd name="T22" fmla="*/ 0 w 142"/>
                <a:gd name="T23" fmla="*/ 2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41"/>
                <a:gd name="T38" fmla="*/ 142 w 1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41">
                  <a:moveTo>
                    <a:pt x="0" y="22"/>
                  </a:moveTo>
                  <a:cubicBezTo>
                    <a:pt x="0" y="17"/>
                    <a:pt x="12" y="11"/>
                    <a:pt x="22" y="9"/>
                  </a:cubicBezTo>
                  <a:cubicBezTo>
                    <a:pt x="32" y="7"/>
                    <a:pt x="53" y="4"/>
                    <a:pt x="61" y="7"/>
                  </a:cubicBezTo>
                  <a:cubicBezTo>
                    <a:pt x="69" y="10"/>
                    <a:pt x="63" y="23"/>
                    <a:pt x="70" y="27"/>
                  </a:cubicBezTo>
                  <a:cubicBezTo>
                    <a:pt x="77" y="31"/>
                    <a:pt x="95" y="34"/>
                    <a:pt x="105" y="34"/>
                  </a:cubicBezTo>
                  <a:cubicBezTo>
                    <a:pt x="115" y="34"/>
                    <a:pt x="125" y="32"/>
                    <a:pt x="130" y="28"/>
                  </a:cubicBezTo>
                  <a:cubicBezTo>
                    <a:pt x="135" y="24"/>
                    <a:pt x="142" y="14"/>
                    <a:pt x="138" y="9"/>
                  </a:cubicBezTo>
                  <a:cubicBezTo>
                    <a:pt x="134" y="4"/>
                    <a:pt x="113" y="0"/>
                    <a:pt x="103" y="0"/>
                  </a:cubicBezTo>
                  <a:cubicBezTo>
                    <a:pt x="93" y="0"/>
                    <a:pt x="82" y="2"/>
                    <a:pt x="76" y="7"/>
                  </a:cubicBezTo>
                  <a:cubicBezTo>
                    <a:pt x="70" y="12"/>
                    <a:pt x="76" y="26"/>
                    <a:pt x="66" y="31"/>
                  </a:cubicBezTo>
                  <a:cubicBezTo>
                    <a:pt x="56" y="36"/>
                    <a:pt x="30" y="41"/>
                    <a:pt x="19" y="39"/>
                  </a:cubicBezTo>
                  <a:cubicBezTo>
                    <a:pt x="8" y="37"/>
                    <a:pt x="0" y="27"/>
                    <a:pt x="0" y="22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1" name="Freeform 101"/>
            <p:cNvSpPr>
              <a:spLocks/>
            </p:cNvSpPr>
            <p:nvPr/>
          </p:nvSpPr>
          <p:spPr bwMode="auto">
            <a:xfrm>
              <a:off x="1865" y="1939"/>
              <a:ext cx="66" cy="49"/>
            </a:xfrm>
            <a:custGeom>
              <a:avLst/>
              <a:gdLst>
                <a:gd name="T0" fmla="*/ 3 w 66"/>
                <a:gd name="T1" fmla="*/ 45 h 49"/>
                <a:gd name="T2" fmla="*/ 26 w 66"/>
                <a:gd name="T3" fmla="*/ 48 h 49"/>
                <a:gd name="T4" fmla="*/ 54 w 66"/>
                <a:gd name="T5" fmla="*/ 37 h 49"/>
                <a:gd name="T6" fmla="*/ 66 w 66"/>
                <a:gd name="T7" fmla="*/ 15 h 49"/>
                <a:gd name="T8" fmla="*/ 56 w 66"/>
                <a:gd name="T9" fmla="*/ 1 h 49"/>
                <a:gd name="T10" fmla="*/ 26 w 66"/>
                <a:gd name="T11" fmla="*/ 7 h 49"/>
                <a:gd name="T12" fmla="*/ 8 w 66"/>
                <a:gd name="T13" fmla="*/ 25 h 49"/>
                <a:gd name="T14" fmla="*/ 3 w 66"/>
                <a:gd name="T15" fmla="*/ 4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49"/>
                <a:gd name="T26" fmla="*/ 66 w 6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49">
                  <a:moveTo>
                    <a:pt x="3" y="45"/>
                  </a:moveTo>
                  <a:cubicBezTo>
                    <a:pt x="6" y="49"/>
                    <a:pt x="18" y="49"/>
                    <a:pt x="26" y="48"/>
                  </a:cubicBezTo>
                  <a:cubicBezTo>
                    <a:pt x="34" y="47"/>
                    <a:pt x="47" y="42"/>
                    <a:pt x="54" y="37"/>
                  </a:cubicBezTo>
                  <a:cubicBezTo>
                    <a:pt x="61" y="32"/>
                    <a:pt x="66" y="21"/>
                    <a:pt x="66" y="15"/>
                  </a:cubicBezTo>
                  <a:cubicBezTo>
                    <a:pt x="66" y="9"/>
                    <a:pt x="63" y="2"/>
                    <a:pt x="56" y="1"/>
                  </a:cubicBezTo>
                  <a:cubicBezTo>
                    <a:pt x="49" y="0"/>
                    <a:pt x="34" y="3"/>
                    <a:pt x="26" y="7"/>
                  </a:cubicBezTo>
                  <a:cubicBezTo>
                    <a:pt x="18" y="11"/>
                    <a:pt x="13" y="19"/>
                    <a:pt x="8" y="25"/>
                  </a:cubicBezTo>
                  <a:cubicBezTo>
                    <a:pt x="3" y="31"/>
                    <a:pt x="0" y="41"/>
                    <a:pt x="3" y="4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2" name="Freeform 102"/>
            <p:cNvSpPr>
              <a:spLocks/>
            </p:cNvSpPr>
            <p:nvPr/>
          </p:nvSpPr>
          <p:spPr bwMode="auto">
            <a:xfrm>
              <a:off x="1593" y="2076"/>
              <a:ext cx="62" cy="44"/>
            </a:xfrm>
            <a:custGeom>
              <a:avLst/>
              <a:gdLst>
                <a:gd name="T0" fmla="*/ 61 w 62"/>
                <a:gd name="T1" fmla="*/ 5 h 44"/>
                <a:gd name="T2" fmla="*/ 41 w 62"/>
                <a:gd name="T3" fmla="*/ 2 h 44"/>
                <a:gd name="T4" fmla="*/ 8 w 62"/>
                <a:gd name="T5" fmla="*/ 17 h 44"/>
                <a:gd name="T6" fmla="*/ 1 w 62"/>
                <a:gd name="T7" fmla="*/ 38 h 44"/>
                <a:gd name="T8" fmla="*/ 13 w 62"/>
                <a:gd name="T9" fmla="*/ 43 h 44"/>
                <a:gd name="T10" fmla="*/ 46 w 62"/>
                <a:gd name="T11" fmla="*/ 31 h 44"/>
                <a:gd name="T12" fmla="*/ 61 w 62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4"/>
                <a:gd name="T23" fmla="*/ 62 w 62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4">
                  <a:moveTo>
                    <a:pt x="61" y="5"/>
                  </a:moveTo>
                  <a:cubicBezTo>
                    <a:pt x="60" y="0"/>
                    <a:pt x="50" y="0"/>
                    <a:pt x="41" y="2"/>
                  </a:cubicBezTo>
                  <a:cubicBezTo>
                    <a:pt x="32" y="4"/>
                    <a:pt x="15" y="11"/>
                    <a:pt x="8" y="17"/>
                  </a:cubicBezTo>
                  <a:cubicBezTo>
                    <a:pt x="1" y="23"/>
                    <a:pt x="0" y="34"/>
                    <a:pt x="1" y="38"/>
                  </a:cubicBezTo>
                  <a:cubicBezTo>
                    <a:pt x="2" y="42"/>
                    <a:pt x="6" y="44"/>
                    <a:pt x="13" y="43"/>
                  </a:cubicBezTo>
                  <a:cubicBezTo>
                    <a:pt x="20" y="42"/>
                    <a:pt x="38" y="37"/>
                    <a:pt x="46" y="31"/>
                  </a:cubicBezTo>
                  <a:cubicBezTo>
                    <a:pt x="54" y="25"/>
                    <a:pt x="62" y="10"/>
                    <a:pt x="61" y="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3" name="Rectangle 103"/>
            <p:cNvSpPr>
              <a:spLocks noChangeArrowheads="1"/>
            </p:cNvSpPr>
            <p:nvPr/>
          </p:nvSpPr>
          <p:spPr bwMode="auto">
            <a:xfrm>
              <a:off x="1511" y="2411"/>
              <a:ext cx="332" cy="3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4" name="Line 104"/>
            <p:cNvSpPr>
              <a:spLocks noChangeShapeType="1"/>
            </p:cNvSpPr>
            <p:nvPr/>
          </p:nvSpPr>
          <p:spPr bwMode="auto">
            <a:xfrm>
              <a:off x="1510" y="2410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55" name="Oval 105"/>
            <p:cNvSpPr>
              <a:spLocks noChangeArrowheads="1"/>
            </p:cNvSpPr>
            <p:nvPr/>
          </p:nvSpPr>
          <p:spPr bwMode="auto">
            <a:xfrm>
              <a:off x="1853" y="1523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43421" name="Group 106"/>
          <p:cNvGrpSpPr>
            <a:grpSpLocks/>
          </p:cNvGrpSpPr>
          <p:nvPr/>
        </p:nvGrpSpPr>
        <p:grpSpPr bwMode="auto">
          <a:xfrm>
            <a:off x="7196138" y="2298023"/>
            <a:ext cx="709612" cy="1470025"/>
            <a:chOff x="1510" y="1523"/>
            <a:chExt cx="447" cy="926"/>
          </a:xfrm>
        </p:grpSpPr>
        <p:sp>
          <p:nvSpPr>
            <p:cNvPr id="6230" name="Oval 107"/>
            <p:cNvSpPr>
              <a:spLocks noChangeArrowheads="1"/>
            </p:cNvSpPr>
            <p:nvPr/>
          </p:nvSpPr>
          <p:spPr bwMode="auto">
            <a:xfrm>
              <a:off x="1598" y="1715"/>
              <a:ext cx="132" cy="13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1" name="Freeform 108"/>
            <p:cNvSpPr>
              <a:spLocks/>
            </p:cNvSpPr>
            <p:nvPr/>
          </p:nvSpPr>
          <p:spPr bwMode="auto">
            <a:xfrm>
              <a:off x="1655" y="1850"/>
              <a:ext cx="9" cy="252"/>
            </a:xfrm>
            <a:custGeom>
              <a:avLst/>
              <a:gdLst>
                <a:gd name="T0" fmla="*/ 0 w 9"/>
                <a:gd name="T1" fmla="*/ 0 h 252"/>
                <a:gd name="T2" fmla="*/ 3 w 9"/>
                <a:gd name="T3" fmla="*/ 60 h 252"/>
                <a:gd name="T4" fmla="*/ 9 w 9"/>
                <a:gd name="T5" fmla="*/ 129 h 252"/>
                <a:gd name="T6" fmla="*/ 0 w 9"/>
                <a:gd name="T7" fmla="*/ 252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52"/>
                <a:gd name="T14" fmla="*/ 9 w 9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52">
                  <a:moveTo>
                    <a:pt x="0" y="0"/>
                  </a:moveTo>
                  <a:cubicBezTo>
                    <a:pt x="1" y="19"/>
                    <a:pt x="2" y="39"/>
                    <a:pt x="3" y="60"/>
                  </a:cubicBezTo>
                  <a:cubicBezTo>
                    <a:pt x="4" y="81"/>
                    <a:pt x="9" y="97"/>
                    <a:pt x="9" y="129"/>
                  </a:cubicBezTo>
                  <a:cubicBezTo>
                    <a:pt x="9" y="161"/>
                    <a:pt x="4" y="206"/>
                    <a:pt x="0" y="2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2" name="Freeform 109"/>
            <p:cNvSpPr>
              <a:spLocks/>
            </p:cNvSpPr>
            <p:nvPr/>
          </p:nvSpPr>
          <p:spPr bwMode="auto">
            <a:xfrm>
              <a:off x="1565" y="1961"/>
              <a:ext cx="96" cy="117"/>
            </a:xfrm>
            <a:custGeom>
              <a:avLst/>
              <a:gdLst>
                <a:gd name="T0" fmla="*/ 96 w 96"/>
                <a:gd name="T1" fmla="*/ 0 h 117"/>
                <a:gd name="T2" fmla="*/ 0 w 96"/>
                <a:gd name="T3" fmla="*/ 45 h 117"/>
                <a:gd name="T4" fmla="*/ 90 w 96"/>
                <a:gd name="T5" fmla="*/ 117 h 117"/>
                <a:gd name="T6" fmla="*/ 0 60000 65536"/>
                <a:gd name="T7" fmla="*/ 0 60000 65536"/>
                <a:gd name="T8" fmla="*/ 0 60000 65536"/>
                <a:gd name="T9" fmla="*/ 0 w 96"/>
                <a:gd name="T10" fmla="*/ 0 h 117"/>
                <a:gd name="T11" fmla="*/ 96 w 96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17">
                  <a:moveTo>
                    <a:pt x="96" y="0"/>
                  </a:moveTo>
                  <a:lnTo>
                    <a:pt x="0" y="45"/>
                  </a:lnTo>
                  <a:lnTo>
                    <a:pt x="90" y="1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3" name="Line 110"/>
            <p:cNvSpPr>
              <a:spLocks noChangeShapeType="1"/>
            </p:cNvSpPr>
            <p:nvPr/>
          </p:nvSpPr>
          <p:spPr bwMode="auto">
            <a:xfrm>
              <a:off x="1664" y="1958"/>
              <a:ext cx="84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4" name="Freeform 111"/>
            <p:cNvSpPr>
              <a:spLocks/>
            </p:cNvSpPr>
            <p:nvPr/>
          </p:nvSpPr>
          <p:spPr bwMode="auto">
            <a:xfrm>
              <a:off x="1748" y="1983"/>
              <a:ext cx="118" cy="42"/>
            </a:xfrm>
            <a:custGeom>
              <a:avLst/>
              <a:gdLst>
                <a:gd name="T0" fmla="*/ 0 w 118"/>
                <a:gd name="T1" fmla="*/ 42 h 42"/>
                <a:gd name="T2" fmla="*/ 68 w 118"/>
                <a:gd name="T3" fmla="*/ 12 h 42"/>
                <a:gd name="T4" fmla="*/ 118 w 118"/>
                <a:gd name="T5" fmla="*/ 0 h 42"/>
                <a:gd name="T6" fmla="*/ 0 60000 65536"/>
                <a:gd name="T7" fmla="*/ 0 60000 65536"/>
                <a:gd name="T8" fmla="*/ 0 60000 65536"/>
                <a:gd name="T9" fmla="*/ 0 w 118"/>
                <a:gd name="T10" fmla="*/ 0 h 42"/>
                <a:gd name="T11" fmla="*/ 118 w 11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42">
                  <a:moveTo>
                    <a:pt x="0" y="42"/>
                  </a:moveTo>
                  <a:cubicBezTo>
                    <a:pt x="24" y="30"/>
                    <a:pt x="48" y="19"/>
                    <a:pt x="68" y="12"/>
                  </a:cubicBezTo>
                  <a:cubicBezTo>
                    <a:pt x="88" y="5"/>
                    <a:pt x="110" y="2"/>
                    <a:pt x="1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5" name="Freeform 112"/>
            <p:cNvSpPr>
              <a:spLocks/>
            </p:cNvSpPr>
            <p:nvPr/>
          </p:nvSpPr>
          <p:spPr bwMode="auto">
            <a:xfrm>
              <a:off x="1608" y="2107"/>
              <a:ext cx="74" cy="282"/>
            </a:xfrm>
            <a:custGeom>
              <a:avLst/>
              <a:gdLst>
                <a:gd name="T0" fmla="*/ 46 w 74"/>
                <a:gd name="T1" fmla="*/ 0 h 282"/>
                <a:gd name="T2" fmla="*/ 0 w 74"/>
                <a:gd name="T3" fmla="*/ 118 h 282"/>
                <a:gd name="T4" fmla="*/ 74 w 74"/>
                <a:gd name="T5" fmla="*/ 282 h 282"/>
                <a:gd name="T6" fmla="*/ 0 60000 65536"/>
                <a:gd name="T7" fmla="*/ 0 60000 65536"/>
                <a:gd name="T8" fmla="*/ 0 60000 65536"/>
                <a:gd name="T9" fmla="*/ 0 w 74"/>
                <a:gd name="T10" fmla="*/ 0 h 282"/>
                <a:gd name="T11" fmla="*/ 74 w 74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82">
                  <a:moveTo>
                    <a:pt x="46" y="0"/>
                  </a:moveTo>
                  <a:lnTo>
                    <a:pt x="0" y="118"/>
                  </a:lnTo>
                  <a:lnTo>
                    <a:pt x="74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6" name="Freeform 113"/>
            <p:cNvSpPr>
              <a:spLocks/>
            </p:cNvSpPr>
            <p:nvPr/>
          </p:nvSpPr>
          <p:spPr bwMode="auto">
            <a:xfrm>
              <a:off x="1654" y="2109"/>
              <a:ext cx="80" cy="282"/>
            </a:xfrm>
            <a:custGeom>
              <a:avLst/>
              <a:gdLst>
                <a:gd name="T0" fmla="*/ 0 w 80"/>
                <a:gd name="T1" fmla="*/ 0 h 282"/>
                <a:gd name="T2" fmla="*/ 80 w 80"/>
                <a:gd name="T3" fmla="*/ 150 h 282"/>
                <a:gd name="T4" fmla="*/ 28 w 80"/>
                <a:gd name="T5" fmla="*/ 282 h 282"/>
                <a:gd name="T6" fmla="*/ 0 60000 65536"/>
                <a:gd name="T7" fmla="*/ 0 60000 65536"/>
                <a:gd name="T8" fmla="*/ 0 60000 65536"/>
                <a:gd name="T9" fmla="*/ 0 w 80"/>
                <a:gd name="T10" fmla="*/ 0 h 282"/>
                <a:gd name="T11" fmla="*/ 80 w 80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82">
                  <a:moveTo>
                    <a:pt x="0" y="0"/>
                  </a:moveTo>
                  <a:lnTo>
                    <a:pt x="80" y="150"/>
                  </a:lnTo>
                  <a:lnTo>
                    <a:pt x="28" y="2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7" name="Freeform 114"/>
            <p:cNvSpPr>
              <a:spLocks/>
            </p:cNvSpPr>
            <p:nvPr/>
          </p:nvSpPr>
          <p:spPr bwMode="auto">
            <a:xfrm>
              <a:off x="1615" y="2374"/>
              <a:ext cx="142" cy="41"/>
            </a:xfrm>
            <a:custGeom>
              <a:avLst/>
              <a:gdLst>
                <a:gd name="T0" fmla="*/ 0 w 142"/>
                <a:gd name="T1" fmla="*/ 22 h 41"/>
                <a:gd name="T2" fmla="*/ 22 w 142"/>
                <a:gd name="T3" fmla="*/ 9 h 41"/>
                <a:gd name="T4" fmla="*/ 61 w 142"/>
                <a:gd name="T5" fmla="*/ 7 h 41"/>
                <a:gd name="T6" fmla="*/ 70 w 142"/>
                <a:gd name="T7" fmla="*/ 27 h 41"/>
                <a:gd name="T8" fmla="*/ 105 w 142"/>
                <a:gd name="T9" fmla="*/ 34 h 41"/>
                <a:gd name="T10" fmla="*/ 130 w 142"/>
                <a:gd name="T11" fmla="*/ 28 h 41"/>
                <a:gd name="T12" fmla="*/ 138 w 142"/>
                <a:gd name="T13" fmla="*/ 9 h 41"/>
                <a:gd name="T14" fmla="*/ 103 w 142"/>
                <a:gd name="T15" fmla="*/ 0 h 41"/>
                <a:gd name="T16" fmla="*/ 76 w 142"/>
                <a:gd name="T17" fmla="*/ 7 h 41"/>
                <a:gd name="T18" fmla="*/ 66 w 142"/>
                <a:gd name="T19" fmla="*/ 31 h 41"/>
                <a:gd name="T20" fmla="*/ 19 w 142"/>
                <a:gd name="T21" fmla="*/ 39 h 41"/>
                <a:gd name="T22" fmla="*/ 0 w 142"/>
                <a:gd name="T23" fmla="*/ 2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41"/>
                <a:gd name="T38" fmla="*/ 142 w 1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41">
                  <a:moveTo>
                    <a:pt x="0" y="22"/>
                  </a:moveTo>
                  <a:cubicBezTo>
                    <a:pt x="0" y="17"/>
                    <a:pt x="12" y="11"/>
                    <a:pt x="22" y="9"/>
                  </a:cubicBezTo>
                  <a:cubicBezTo>
                    <a:pt x="32" y="7"/>
                    <a:pt x="53" y="4"/>
                    <a:pt x="61" y="7"/>
                  </a:cubicBezTo>
                  <a:cubicBezTo>
                    <a:pt x="69" y="10"/>
                    <a:pt x="63" y="23"/>
                    <a:pt x="70" y="27"/>
                  </a:cubicBezTo>
                  <a:cubicBezTo>
                    <a:pt x="77" y="31"/>
                    <a:pt x="95" y="34"/>
                    <a:pt x="105" y="34"/>
                  </a:cubicBezTo>
                  <a:cubicBezTo>
                    <a:pt x="115" y="34"/>
                    <a:pt x="125" y="32"/>
                    <a:pt x="130" y="28"/>
                  </a:cubicBezTo>
                  <a:cubicBezTo>
                    <a:pt x="135" y="24"/>
                    <a:pt x="142" y="14"/>
                    <a:pt x="138" y="9"/>
                  </a:cubicBezTo>
                  <a:cubicBezTo>
                    <a:pt x="134" y="4"/>
                    <a:pt x="113" y="0"/>
                    <a:pt x="103" y="0"/>
                  </a:cubicBezTo>
                  <a:cubicBezTo>
                    <a:pt x="93" y="0"/>
                    <a:pt x="82" y="2"/>
                    <a:pt x="76" y="7"/>
                  </a:cubicBezTo>
                  <a:cubicBezTo>
                    <a:pt x="70" y="12"/>
                    <a:pt x="76" y="26"/>
                    <a:pt x="66" y="31"/>
                  </a:cubicBezTo>
                  <a:cubicBezTo>
                    <a:pt x="56" y="36"/>
                    <a:pt x="30" y="41"/>
                    <a:pt x="19" y="39"/>
                  </a:cubicBezTo>
                  <a:cubicBezTo>
                    <a:pt x="8" y="37"/>
                    <a:pt x="0" y="27"/>
                    <a:pt x="0" y="22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8" name="Freeform 115"/>
            <p:cNvSpPr>
              <a:spLocks/>
            </p:cNvSpPr>
            <p:nvPr/>
          </p:nvSpPr>
          <p:spPr bwMode="auto">
            <a:xfrm>
              <a:off x="1865" y="1939"/>
              <a:ext cx="66" cy="49"/>
            </a:xfrm>
            <a:custGeom>
              <a:avLst/>
              <a:gdLst>
                <a:gd name="T0" fmla="*/ 3 w 66"/>
                <a:gd name="T1" fmla="*/ 45 h 49"/>
                <a:gd name="T2" fmla="*/ 26 w 66"/>
                <a:gd name="T3" fmla="*/ 48 h 49"/>
                <a:gd name="T4" fmla="*/ 54 w 66"/>
                <a:gd name="T5" fmla="*/ 37 h 49"/>
                <a:gd name="T6" fmla="*/ 66 w 66"/>
                <a:gd name="T7" fmla="*/ 15 h 49"/>
                <a:gd name="T8" fmla="*/ 56 w 66"/>
                <a:gd name="T9" fmla="*/ 1 h 49"/>
                <a:gd name="T10" fmla="*/ 26 w 66"/>
                <a:gd name="T11" fmla="*/ 7 h 49"/>
                <a:gd name="T12" fmla="*/ 8 w 66"/>
                <a:gd name="T13" fmla="*/ 25 h 49"/>
                <a:gd name="T14" fmla="*/ 3 w 66"/>
                <a:gd name="T15" fmla="*/ 4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49"/>
                <a:gd name="T26" fmla="*/ 66 w 6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49">
                  <a:moveTo>
                    <a:pt x="3" y="45"/>
                  </a:moveTo>
                  <a:cubicBezTo>
                    <a:pt x="6" y="49"/>
                    <a:pt x="18" y="49"/>
                    <a:pt x="26" y="48"/>
                  </a:cubicBezTo>
                  <a:cubicBezTo>
                    <a:pt x="34" y="47"/>
                    <a:pt x="47" y="42"/>
                    <a:pt x="54" y="37"/>
                  </a:cubicBezTo>
                  <a:cubicBezTo>
                    <a:pt x="61" y="32"/>
                    <a:pt x="66" y="21"/>
                    <a:pt x="66" y="15"/>
                  </a:cubicBezTo>
                  <a:cubicBezTo>
                    <a:pt x="66" y="9"/>
                    <a:pt x="63" y="2"/>
                    <a:pt x="56" y="1"/>
                  </a:cubicBezTo>
                  <a:cubicBezTo>
                    <a:pt x="49" y="0"/>
                    <a:pt x="34" y="3"/>
                    <a:pt x="26" y="7"/>
                  </a:cubicBezTo>
                  <a:cubicBezTo>
                    <a:pt x="18" y="11"/>
                    <a:pt x="13" y="19"/>
                    <a:pt x="8" y="25"/>
                  </a:cubicBezTo>
                  <a:cubicBezTo>
                    <a:pt x="3" y="31"/>
                    <a:pt x="0" y="41"/>
                    <a:pt x="3" y="4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39" name="Freeform 116"/>
            <p:cNvSpPr>
              <a:spLocks/>
            </p:cNvSpPr>
            <p:nvPr/>
          </p:nvSpPr>
          <p:spPr bwMode="auto">
            <a:xfrm>
              <a:off x="1593" y="2076"/>
              <a:ext cx="62" cy="44"/>
            </a:xfrm>
            <a:custGeom>
              <a:avLst/>
              <a:gdLst>
                <a:gd name="T0" fmla="*/ 61 w 62"/>
                <a:gd name="T1" fmla="*/ 5 h 44"/>
                <a:gd name="T2" fmla="*/ 41 w 62"/>
                <a:gd name="T3" fmla="*/ 2 h 44"/>
                <a:gd name="T4" fmla="*/ 8 w 62"/>
                <a:gd name="T5" fmla="*/ 17 h 44"/>
                <a:gd name="T6" fmla="*/ 1 w 62"/>
                <a:gd name="T7" fmla="*/ 38 h 44"/>
                <a:gd name="T8" fmla="*/ 13 w 62"/>
                <a:gd name="T9" fmla="*/ 43 h 44"/>
                <a:gd name="T10" fmla="*/ 46 w 62"/>
                <a:gd name="T11" fmla="*/ 31 h 44"/>
                <a:gd name="T12" fmla="*/ 61 w 62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4"/>
                <a:gd name="T23" fmla="*/ 62 w 62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4">
                  <a:moveTo>
                    <a:pt x="61" y="5"/>
                  </a:moveTo>
                  <a:cubicBezTo>
                    <a:pt x="60" y="0"/>
                    <a:pt x="50" y="0"/>
                    <a:pt x="41" y="2"/>
                  </a:cubicBezTo>
                  <a:cubicBezTo>
                    <a:pt x="32" y="4"/>
                    <a:pt x="15" y="11"/>
                    <a:pt x="8" y="17"/>
                  </a:cubicBezTo>
                  <a:cubicBezTo>
                    <a:pt x="1" y="23"/>
                    <a:pt x="0" y="34"/>
                    <a:pt x="1" y="38"/>
                  </a:cubicBezTo>
                  <a:cubicBezTo>
                    <a:pt x="2" y="42"/>
                    <a:pt x="6" y="44"/>
                    <a:pt x="13" y="43"/>
                  </a:cubicBezTo>
                  <a:cubicBezTo>
                    <a:pt x="20" y="42"/>
                    <a:pt x="38" y="37"/>
                    <a:pt x="46" y="31"/>
                  </a:cubicBezTo>
                  <a:cubicBezTo>
                    <a:pt x="54" y="25"/>
                    <a:pt x="62" y="10"/>
                    <a:pt x="61" y="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0" name="Rectangle 117"/>
            <p:cNvSpPr>
              <a:spLocks noChangeArrowheads="1"/>
            </p:cNvSpPr>
            <p:nvPr/>
          </p:nvSpPr>
          <p:spPr bwMode="auto">
            <a:xfrm>
              <a:off x="1511" y="2411"/>
              <a:ext cx="332" cy="3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1" name="Line 118"/>
            <p:cNvSpPr>
              <a:spLocks noChangeShapeType="1"/>
            </p:cNvSpPr>
            <p:nvPr/>
          </p:nvSpPr>
          <p:spPr bwMode="auto">
            <a:xfrm>
              <a:off x="1510" y="2410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42" name="Oval 119"/>
            <p:cNvSpPr>
              <a:spLocks noChangeArrowheads="1"/>
            </p:cNvSpPr>
            <p:nvPr/>
          </p:nvSpPr>
          <p:spPr bwMode="auto">
            <a:xfrm>
              <a:off x="1853" y="1523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6206" name="Line 120"/>
          <p:cNvSpPr>
            <a:spLocks noChangeShapeType="1"/>
          </p:cNvSpPr>
          <p:nvPr/>
        </p:nvSpPr>
        <p:spPr bwMode="auto">
          <a:xfrm flipV="1">
            <a:off x="4165600" y="1891623"/>
            <a:ext cx="0" cy="488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07" name="Line 121"/>
          <p:cNvSpPr>
            <a:spLocks noChangeShapeType="1"/>
          </p:cNvSpPr>
          <p:nvPr/>
        </p:nvSpPr>
        <p:spPr bwMode="auto">
          <a:xfrm flipV="1">
            <a:off x="6573838" y="1891623"/>
            <a:ext cx="0" cy="488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08" name="Line 122"/>
          <p:cNvSpPr>
            <a:spLocks noChangeShapeType="1"/>
          </p:cNvSpPr>
          <p:nvPr/>
        </p:nvSpPr>
        <p:spPr bwMode="auto">
          <a:xfrm flipV="1">
            <a:off x="7824788" y="1891623"/>
            <a:ext cx="0" cy="488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09" name="Line 123"/>
          <p:cNvSpPr>
            <a:spLocks noChangeShapeType="1"/>
          </p:cNvSpPr>
          <p:nvPr/>
        </p:nvSpPr>
        <p:spPr bwMode="auto">
          <a:xfrm>
            <a:off x="5392738" y="2361523"/>
            <a:ext cx="0" cy="4889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10" name="Line 124"/>
          <p:cNvSpPr>
            <a:spLocks noChangeShapeType="1"/>
          </p:cNvSpPr>
          <p:nvPr/>
        </p:nvSpPr>
        <p:spPr bwMode="auto">
          <a:xfrm>
            <a:off x="7826375" y="2377398"/>
            <a:ext cx="0" cy="4889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11" name="Line 125"/>
          <p:cNvSpPr>
            <a:spLocks noChangeShapeType="1"/>
          </p:cNvSpPr>
          <p:nvPr/>
        </p:nvSpPr>
        <p:spPr bwMode="auto">
          <a:xfrm>
            <a:off x="6573838" y="2361523"/>
            <a:ext cx="0" cy="2730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12" name="Line 126"/>
          <p:cNvSpPr>
            <a:spLocks noChangeShapeType="1"/>
          </p:cNvSpPr>
          <p:nvPr/>
        </p:nvSpPr>
        <p:spPr bwMode="auto">
          <a:xfrm flipV="1">
            <a:off x="4208463" y="2072598"/>
            <a:ext cx="0" cy="3079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43429" name="Group 127"/>
          <p:cNvGrpSpPr>
            <a:grpSpLocks/>
          </p:cNvGrpSpPr>
          <p:nvPr/>
        </p:nvGrpSpPr>
        <p:grpSpPr bwMode="auto">
          <a:xfrm>
            <a:off x="7781925" y="2083711"/>
            <a:ext cx="82550" cy="92075"/>
            <a:chOff x="4880" y="1388"/>
            <a:chExt cx="52" cy="58"/>
          </a:xfrm>
        </p:grpSpPr>
        <p:sp>
          <p:nvSpPr>
            <p:cNvPr id="6228" name="Line 128"/>
            <p:cNvSpPr>
              <a:spLocks noChangeShapeType="1"/>
            </p:cNvSpPr>
            <p:nvPr/>
          </p:nvSpPr>
          <p:spPr bwMode="auto">
            <a:xfrm flipV="1">
              <a:off x="4880" y="1388"/>
              <a:ext cx="5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29" name="Line 129"/>
            <p:cNvSpPr>
              <a:spLocks noChangeShapeType="1"/>
            </p:cNvSpPr>
            <p:nvPr/>
          </p:nvSpPr>
          <p:spPr bwMode="auto">
            <a:xfrm flipV="1">
              <a:off x="4880" y="1404"/>
              <a:ext cx="5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43430" name="Group 130"/>
          <p:cNvGrpSpPr>
            <a:grpSpLocks/>
          </p:cNvGrpSpPr>
          <p:nvPr/>
        </p:nvGrpSpPr>
        <p:grpSpPr bwMode="auto">
          <a:xfrm>
            <a:off x="7781925" y="2566311"/>
            <a:ext cx="82550" cy="92075"/>
            <a:chOff x="4880" y="1388"/>
            <a:chExt cx="52" cy="58"/>
          </a:xfrm>
        </p:grpSpPr>
        <p:sp>
          <p:nvSpPr>
            <p:cNvPr id="6226" name="Line 131"/>
            <p:cNvSpPr>
              <a:spLocks noChangeShapeType="1"/>
            </p:cNvSpPr>
            <p:nvPr/>
          </p:nvSpPr>
          <p:spPr bwMode="auto">
            <a:xfrm flipV="1">
              <a:off x="4880" y="1388"/>
              <a:ext cx="5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27" name="Line 132"/>
            <p:cNvSpPr>
              <a:spLocks noChangeShapeType="1"/>
            </p:cNvSpPr>
            <p:nvPr/>
          </p:nvSpPr>
          <p:spPr bwMode="auto">
            <a:xfrm flipV="1">
              <a:off x="4880" y="1404"/>
              <a:ext cx="5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6215" name="Text Box 133"/>
          <p:cNvSpPr txBox="1">
            <a:spLocks noChangeArrowheads="1"/>
          </p:cNvSpPr>
          <p:nvPr/>
        </p:nvSpPr>
        <p:spPr bwMode="auto">
          <a:xfrm>
            <a:off x="2100263" y="1772561"/>
            <a:ext cx="3571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>
                <a:solidFill>
                  <a:srgbClr val="000000"/>
                </a:solidFill>
                <a:latin typeface="Arial"/>
                <a:cs typeface="+mn-cs"/>
              </a:rPr>
              <a:t>1</a:t>
            </a:r>
          </a:p>
        </p:txBody>
      </p:sp>
      <p:sp>
        <p:nvSpPr>
          <p:cNvPr id="6216" name="Text Box 134"/>
          <p:cNvSpPr txBox="1">
            <a:spLocks noChangeArrowheads="1"/>
          </p:cNvSpPr>
          <p:nvPr/>
        </p:nvSpPr>
        <p:spPr bwMode="auto">
          <a:xfrm>
            <a:off x="3319463" y="1772561"/>
            <a:ext cx="3571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>
                <a:solidFill>
                  <a:srgbClr val="000000"/>
                </a:solidFill>
                <a:latin typeface="Arial"/>
                <a:cs typeface="+mn-cs"/>
              </a:rPr>
              <a:t>2</a:t>
            </a:r>
          </a:p>
        </p:txBody>
      </p:sp>
      <p:sp>
        <p:nvSpPr>
          <p:cNvPr id="6217" name="Text Box 135"/>
          <p:cNvSpPr txBox="1">
            <a:spLocks noChangeArrowheads="1"/>
          </p:cNvSpPr>
          <p:nvPr/>
        </p:nvSpPr>
        <p:spPr bwMode="auto">
          <a:xfrm>
            <a:off x="4538663" y="1777323"/>
            <a:ext cx="357187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>
                <a:solidFill>
                  <a:srgbClr val="000000"/>
                </a:solidFill>
                <a:latin typeface="Arial"/>
                <a:cs typeface="+mn-cs"/>
              </a:rPr>
              <a:t>3</a:t>
            </a:r>
          </a:p>
        </p:txBody>
      </p:sp>
      <p:sp>
        <p:nvSpPr>
          <p:cNvPr id="6218" name="Text Box 136"/>
          <p:cNvSpPr txBox="1">
            <a:spLocks noChangeArrowheads="1"/>
          </p:cNvSpPr>
          <p:nvPr/>
        </p:nvSpPr>
        <p:spPr bwMode="auto">
          <a:xfrm>
            <a:off x="5762625" y="1772561"/>
            <a:ext cx="35718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>
                <a:solidFill>
                  <a:srgbClr val="000000"/>
                </a:solidFill>
                <a:latin typeface="Arial"/>
                <a:cs typeface="+mn-cs"/>
              </a:rPr>
              <a:t>4</a:t>
            </a:r>
          </a:p>
        </p:txBody>
      </p:sp>
      <p:sp>
        <p:nvSpPr>
          <p:cNvPr id="6219" name="Text Box 137"/>
          <p:cNvSpPr txBox="1">
            <a:spLocks noChangeArrowheads="1"/>
          </p:cNvSpPr>
          <p:nvPr/>
        </p:nvSpPr>
        <p:spPr bwMode="auto">
          <a:xfrm>
            <a:off x="6981825" y="1772561"/>
            <a:ext cx="35718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>
                <a:solidFill>
                  <a:srgbClr val="000000"/>
                </a:solidFill>
                <a:latin typeface="Arial"/>
                <a:cs typeface="+mn-cs"/>
              </a:rPr>
              <a:t>5</a:t>
            </a:r>
          </a:p>
        </p:txBody>
      </p:sp>
      <p:sp>
        <p:nvSpPr>
          <p:cNvPr id="14524" name="Rectangle 188"/>
          <p:cNvSpPr>
            <a:spLocks noChangeArrowheads="1"/>
          </p:cNvSpPr>
          <p:nvPr/>
        </p:nvSpPr>
        <p:spPr bwMode="auto">
          <a:xfrm>
            <a:off x="2141538" y="5890536"/>
            <a:ext cx="1103312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525" name="Rectangle 189"/>
          <p:cNvSpPr>
            <a:spLocks noChangeArrowheads="1"/>
          </p:cNvSpPr>
          <p:nvPr/>
        </p:nvSpPr>
        <p:spPr bwMode="auto">
          <a:xfrm>
            <a:off x="3368675" y="5890536"/>
            <a:ext cx="1103313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526" name="Rectangle 190"/>
          <p:cNvSpPr>
            <a:spLocks noChangeArrowheads="1"/>
          </p:cNvSpPr>
          <p:nvPr/>
        </p:nvSpPr>
        <p:spPr bwMode="auto">
          <a:xfrm>
            <a:off x="5824538" y="5890536"/>
            <a:ext cx="1103312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527" name="Rectangle 191"/>
          <p:cNvSpPr>
            <a:spLocks noChangeArrowheads="1"/>
          </p:cNvSpPr>
          <p:nvPr/>
        </p:nvSpPr>
        <p:spPr bwMode="auto">
          <a:xfrm>
            <a:off x="7027863" y="5890536"/>
            <a:ext cx="1103312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529" name="Rectangle 193"/>
          <p:cNvSpPr>
            <a:spLocks noChangeArrowheads="1"/>
          </p:cNvSpPr>
          <p:nvPr/>
        </p:nvSpPr>
        <p:spPr bwMode="auto">
          <a:xfrm>
            <a:off x="4572000" y="5890536"/>
            <a:ext cx="1103313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25" name="Rectangle 194"/>
          <p:cNvSpPr>
            <a:spLocks noChangeArrowheads="1"/>
          </p:cNvSpPr>
          <p:nvPr/>
        </p:nvSpPr>
        <p:spPr bwMode="auto">
          <a:xfrm>
            <a:off x="4540250" y="1748748"/>
            <a:ext cx="1187450" cy="467611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Se planteó la misma encuesta  a los alumnos de la asignatura Didáctica de la Física de 2º curso de la Licenciatura en Química de la Facultad de Ciencias de la Universidad de Alicante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4" grpId="0" animBg="1"/>
      <p:bldP spid="14525" grpId="0" animBg="1"/>
      <p:bldP spid="14526" grpId="0" animBg="1"/>
      <p:bldP spid="14527" grpId="0" animBg="1"/>
      <p:bldP spid="145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5 CuadroTexto"/>
          <p:cNvSpPr txBox="1">
            <a:spLocks noChangeArrowheads="1"/>
          </p:cNvSpPr>
          <p:nvPr/>
        </p:nvSpPr>
        <p:spPr bwMode="auto">
          <a:xfrm>
            <a:off x="1924050" y="2030413"/>
            <a:ext cx="4999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600" b="1">
                <a:solidFill>
                  <a:srgbClr val="FFFF00"/>
                </a:solidFill>
                <a:latin typeface="Calibri" pitchFamily="34" charset="0"/>
              </a:rPr>
              <a:t>F I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808038" y="0"/>
            <a:ext cx="77184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 cstate="print"/>
          <a:srcRect l="30194" t="45117" r="30888" b="36043"/>
          <a:stretch>
            <a:fillRect/>
          </a:stretch>
        </p:blipFill>
        <p:spPr bwMode="auto">
          <a:xfrm>
            <a:off x="879475" y="331788"/>
            <a:ext cx="7588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 cstate="print"/>
          <a:srcRect l="30408" t="24072" r="31021" b="63243"/>
          <a:stretch>
            <a:fillRect/>
          </a:stretch>
        </p:blipFill>
        <p:spPr bwMode="auto">
          <a:xfrm>
            <a:off x="925513" y="2398713"/>
            <a:ext cx="752951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3" cstate="print"/>
          <a:srcRect l="30457" t="52180" r="32297" b="43590"/>
          <a:stretch>
            <a:fillRect/>
          </a:stretch>
        </p:blipFill>
        <p:spPr bwMode="auto">
          <a:xfrm>
            <a:off x="949325" y="5584825"/>
            <a:ext cx="7185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"/>
          <p:cNvPicPr>
            <a:picLocks noChangeAspect="1" noChangeArrowheads="1"/>
          </p:cNvPicPr>
          <p:nvPr/>
        </p:nvPicPr>
        <p:blipFill>
          <a:blip r:embed="rId3" cstate="print"/>
          <a:srcRect l="30173" t="37515" r="31046" b="56863"/>
          <a:stretch>
            <a:fillRect/>
          </a:stretch>
        </p:blipFill>
        <p:spPr bwMode="auto">
          <a:xfrm>
            <a:off x="879475" y="4951413"/>
            <a:ext cx="75755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"/>
          <p:cNvPicPr>
            <a:picLocks noChangeAspect="1" noChangeArrowheads="1"/>
          </p:cNvPicPr>
          <p:nvPr/>
        </p:nvPicPr>
        <p:blipFill>
          <a:blip r:embed="rId3" cstate="print"/>
          <a:srcRect l="30112" t="24440" r="31107" b="64754"/>
          <a:stretch>
            <a:fillRect/>
          </a:stretch>
        </p:blipFill>
        <p:spPr bwMode="auto">
          <a:xfrm>
            <a:off x="866775" y="3835400"/>
            <a:ext cx="7577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938213" y="320675"/>
            <a:ext cx="7458075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38213" y="1270000"/>
            <a:ext cx="7458075" cy="43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38213" y="1757363"/>
            <a:ext cx="7458075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38213" y="2435225"/>
            <a:ext cx="7458075" cy="41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38213" y="2921000"/>
            <a:ext cx="745807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38213" y="3206750"/>
            <a:ext cx="7458075" cy="61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38213" y="3930650"/>
            <a:ext cx="7458075" cy="61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38213" y="4595813"/>
            <a:ext cx="7458075" cy="344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938213" y="5059363"/>
            <a:ext cx="7458075" cy="52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938213" y="5700713"/>
            <a:ext cx="7458075" cy="52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8486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  <a:cs typeface="+mn-cs"/>
              </a:rPr>
              <a:t>Lo celebraré si has apreciado</a:t>
            </a:r>
          </a:p>
          <a:p>
            <a:pPr algn="ctr">
              <a:lnSpc>
                <a:spcPct val="130000"/>
              </a:lnSpc>
              <a:defRPr/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  <a:cs typeface="+mn-cs"/>
              </a:rPr>
              <a:t>en este trabajo</a:t>
            </a:r>
          </a:p>
          <a:p>
            <a:pPr algn="ctr">
              <a:lnSpc>
                <a:spcPct val="130000"/>
              </a:lnSpc>
              <a:defRPr/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  <a:cs typeface="+mn-cs"/>
              </a:rPr>
              <a:t>una calidad didáctica</a:t>
            </a:r>
          </a:p>
          <a:p>
            <a:pPr algn="ctr">
              <a:lnSpc>
                <a:spcPct val="130000"/>
              </a:lnSpc>
              <a:defRPr/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  <a:cs typeface="+mn-cs"/>
              </a:rPr>
              <a:t>muy superior</a:t>
            </a:r>
          </a:p>
          <a:p>
            <a:pPr algn="ctr">
              <a:lnSpc>
                <a:spcPct val="130000"/>
              </a:lnSpc>
              <a:defRPr/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  <a:cs typeface="+mn-cs"/>
              </a:rPr>
              <a:t>a su escasa calidad técnica.</a:t>
            </a:r>
          </a:p>
        </p:txBody>
      </p:sp>
    </p:spTree>
  </p:cSld>
  <p:clrMapOvr>
    <a:masterClrMapping/>
  </p:clrMapOvr>
  <p:transition spd="slow">
    <p:sndAc>
      <p:stSnd>
        <p:snd r:embed="rId2" name="Sonido grab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78565 L -3.33333E-6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589088"/>
            <a:ext cx="86106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  <a:t>Julio V. Santos Benito</a:t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  <a:cs typeface="+mn-cs"/>
              </a:rPr>
            </a:br>
            <a:r>
              <a:rPr lang="es-ES" sz="1800" kern="0" dirty="0">
                <a:solidFill>
                  <a:srgbClr val="FFFFFF"/>
                </a:solidFill>
                <a:latin typeface="Times New Roman"/>
                <a:cs typeface="+mn-cs"/>
                <a:hlinkClick r:id="rId2"/>
              </a:rPr>
              <a:t>jsb@ua.es</a:t>
            </a:r>
            <a:endParaRPr lang="es-ES" sz="1800" kern="0" dirty="0">
              <a:solidFill>
                <a:srgbClr val="FFFFFF"/>
              </a:solidFill>
              <a:latin typeface="Times New Roman"/>
              <a:cs typeface="+mn-cs"/>
            </a:endParaRPr>
          </a:p>
          <a:p>
            <a:pPr algn="ctr">
              <a:defRPr/>
            </a:pPr>
            <a:r>
              <a:rPr lang="es-ES" sz="1800" kern="0" dirty="0">
                <a:solidFill>
                  <a:srgbClr val="FFFFFF"/>
                </a:solidFill>
                <a:latin typeface="Times New Roman"/>
                <a:cs typeface="+mn-cs"/>
                <a:hlinkClick r:id="rId3"/>
              </a:rPr>
              <a:t>jsb267@gmail.com</a:t>
            </a:r>
            <a:endParaRPr lang="es-ES" sz="1800" kern="0" dirty="0">
              <a:solidFill>
                <a:srgbClr val="FFFFFF"/>
              </a:solidFill>
              <a:latin typeface="Times New Roman"/>
              <a:cs typeface="+mn-cs"/>
            </a:endParaRPr>
          </a:p>
          <a:p>
            <a:pPr algn="ctr">
              <a:defRPr/>
            </a:pP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  <a:cs typeface="+mn-cs"/>
              </a:rPr>
              <a:t> </a:t>
            </a:r>
            <a:r>
              <a:rPr lang="es-ES" sz="4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/>
            </a:r>
            <a:br>
              <a:rPr lang="es-ES" sz="4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</a:br>
            <a:r>
              <a:rPr lang="es-ES" sz="4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/>
            </a:r>
            <a:br>
              <a:rPr lang="es-ES" sz="4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</a:br>
            <a:endParaRPr lang="es-ES" sz="4000" kern="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28950" y="3832225"/>
            <a:ext cx="3113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rgbClr val="FFFF00"/>
                </a:solidFill>
                <a:latin typeface="Times New Roman"/>
                <a:cs typeface="+mn-cs"/>
              </a:rPr>
              <a:t>Departamento de Física Aplicada</a:t>
            </a:r>
            <a:br>
              <a:rPr lang="es-ES" b="1" kern="0" dirty="0">
                <a:solidFill>
                  <a:srgbClr val="FFFF00"/>
                </a:solidFill>
                <a:latin typeface="Times New Roman"/>
                <a:cs typeface="+mn-cs"/>
              </a:rPr>
            </a:br>
            <a:r>
              <a:rPr lang="es-ES" b="1" kern="0" dirty="0">
                <a:solidFill>
                  <a:srgbClr val="FFFF00"/>
                </a:solidFill>
                <a:latin typeface="Times New Roman"/>
                <a:cs typeface="+mn-cs"/>
              </a:rPr>
              <a:t>Universidad de Alicante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08038" y="0"/>
            <a:ext cx="77184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 l="30096" t="26666" r="30782" b="49405"/>
          <a:stretch>
            <a:fillRect/>
          </a:stretch>
        </p:blipFill>
        <p:spPr bwMode="auto">
          <a:xfrm>
            <a:off x="903288" y="192088"/>
            <a:ext cx="7588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3" cstate="print"/>
          <a:srcRect l="30399" t="31567" r="32193" b="50056"/>
          <a:stretch>
            <a:fillRect/>
          </a:stretch>
        </p:blipFill>
        <p:spPr bwMode="auto">
          <a:xfrm>
            <a:off x="962025" y="2427288"/>
            <a:ext cx="72913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 cstate="print"/>
          <a:srcRect l="30235" t="59676" r="30980" b="32973"/>
          <a:stretch>
            <a:fillRect/>
          </a:stretch>
        </p:blipFill>
        <p:spPr bwMode="auto">
          <a:xfrm>
            <a:off x="914400" y="4432300"/>
            <a:ext cx="75406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938213" y="320675"/>
            <a:ext cx="7458075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38213" y="1497013"/>
            <a:ext cx="7458075" cy="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38213" y="2790825"/>
            <a:ext cx="7458075" cy="7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38213" y="3657600"/>
            <a:ext cx="7458075" cy="3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38213" y="4537075"/>
            <a:ext cx="7458075" cy="7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38213" y="1935163"/>
            <a:ext cx="7458075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38213" y="4060825"/>
            <a:ext cx="7458075" cy="3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/>
          <p:cNvSpPr>
            <a:spLocks noChangeArrowheads="1"/>
          </p:cNvSpPr>
          <p:nvPr/>
        </p:nvSpPr>
        <p:spPr bwMode="auto">
          <a:xfrm>
            <a:off x="485775" y="1512888"/>
            <a:ext cx="82184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0850" indent="-45085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6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 En el aire.</a:t>
            </a:r>
          </a:p>
          <a:p>
            <a:pPr marL="450850" indent="-45085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6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 En el vacío: tubo de Newton.</a:t>
            </a:r>
          </a:p>
          <a:p>
            <a:pPr marL="450850" indent="-45085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tabLst>
                <a:tab pos="450850" algn="l"/>
              </a:tabLst>
              <a:defRPr/>
            </a:pPr>
            <a:r>
              <a:rPr lang="es-ES" sz="26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 Estudio experimental de la caída libre: </a:t>
            </a:r>
            <a:r>
              <a:rPr lang="es-ES" sz="2600" b="1" dirty="0">
                <a:solidFill>
                  <a:srgbClr val="BBE0E3">
                    <a:lumMod val="90000"/>
                  </a:srgbClr>
                </a:solidFill>
                <a:latin typeface="Calibri" pitchFamily="34" charset="0"/>
                <a:cs typeface="+mn-cs"/>
              </a:rPr>
              <a:t>Cálculo de “g”.</a:t>
            </a:r>
          </a:p>
          <a:p>
            <a:pPr marL="450850" indent="-45085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tabLst>
                <a:tab pos="450850" algn="l"/>
              </a:tabLst>
              <a:defRPr/>
            </a:pPr>
            <a:r>
              <a:rPr lang="es-ES" sz="26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Fuerza y movimiento: </a:t>
            </a:r>
          </a:p>
          <a:p>
            <a:pPr marL="712788" indent="-261938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628650" algn="l"/>
              </a:tabLst>
              <a:defRPr/>
            </a:pPr>
            <a:r>
              <a:rPr lang="es-ES" sz="26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 </a:t>
            </a:r>
            <a:r>
              <a:rPr lang="es-ES" sz="2600" b="1" dirty="0">
                <a:solidFill>
                  <a:srgbClr val="92D050"/>
                </a:solidFill>
                <a:latin typeface="Calibri" pitchFamily="34" charset="0"/>
                <a:cs typeface="+mn-cs"/>
              </a:rPr>
              <a:t>La interpretación de los estudiantes.</a:t>
            </a:r>
            <a:endParaRPr lang="es-ES_tradnl" sz="2600" dirty="0">
              <a:solidFill>
                <a:srgbClr val="92D050"/>
              </a:solidFill>
              <a:latin typeface="Calibri" pitchFamily="34" charset="0"/>
              <a:cs typeface="+mn-cs"/>
            </a:endParaRPr>
          </a:p>
          <a:p>
            <a:pPr marL="450850" indent="-45085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tabLst>
                <a:tab pos="450850" algn="l"/>
              </a:tabLst>
              <a:defRPr/>
            </a:pPr>
            <a:endParaRPr lang="es-ES" sz="2600" b="1" dirty="0">
              <a:solidFill>
                <a:srgbClr val="FFFFFF"/>
              </a:solidFill>
              <a:latin typeface="Calibri" pitchFamily="34" charset="0"/>
              <a:cs typeface="+mn-cs"/>
            </a:endParaRPr>
          </a:p>
          <a:p>
            <a:pPr marL="450850" indent="-45085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tabLst>
                <a:tab pos="450850" algn="l"/>
              </a:tabLst>
              <a:defRPr/>
            </a:pPr>
            <a:endParaRPr lang="es-ES" sz="2600" b="1" dirty="0">
              <a:solidFill>
                <a:srgbClr val="BBE0E3">
                  <a:lumMod val="90000"/>
                </a:srgb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3907" name="Rectangle 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568325"/>
            <a:ext cx="868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es-ES_tradnl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s-ES" sz="3600" b="1" dirty="0">
                <a:solidFill>
                  <a:srgbClr val="FFFF00"/>
                </a:solidFill>
                <a:latin typeface="Calibri" pitchFamily="34" charset="0"/>
              </a:rPr>
              <a:t>CAÍDA LIBRE DE CUERPOS  </a:t>
            </a:r>
            <a:r>
              <a:rPr lang="es-ES" sz="2000" b="1" dirty="0">
                <a:solidFill>
                  <a:srgbClr val="92D050"/>
                </a:solidFill>
                <a:latin typeface="Calibri" pitchFamily="34" charset="0"/>
              </a:rPr>
              <a:t>(28 diapositivas)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93713" y="1208088"/>
            <a:ext cx="83740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64163" y="6381750"/>
            <a:ext cx="15843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238750" y="6034088"/>
            <a:ext cx="128588" cy="495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835525" y="1069975"/>
            <a:ext cx="938213" cy="4535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32400" y="5600700"/>
            <a:ext cx="1727200" cy="935038"/>
            <a:chOff x="3606" y="3521"/>
            <a:chExt cx="1088" cy="589"/>
          </a:xfrm>
        </p:grpSpPr>
        <p:sp>
          <p:nvSpPr>
            <p:cNvPr id="124982" name="Freeform 6"/>
            <p:cNvSpPr>
              <a:spLocks/>
            </p:cNvSpPr>
            <p:nvPr/>
          </p:nvSpPr>
          <p:spPr bwMode="auto">
            <a:xfrm>
              <a:off x="3696" y="3521"/>
              <a:ext cx="998" cy="499"/>
            </a:xfrm>
            <a:custGeom>
              <a:avLst/>
              <a:gdLst>
                <a:gd name="T0" fmla="*/ 0 w 862"/>
                <a:gd name="T1" fmla="*/ 0 h 499"/>
                <a:gd name="T2" fmla="*/ 0 w 862"/>
                <a:gd name="T3" fmla="*/ 499 h 499"/>
                <a:gd name="T4" fmla="*/ 1155 w 862"/>
                <a:gd name="T5" fmla="*/ 499 h 499"/>
                <a:gd name="T6" fmla="*/ 0 60000 65536"/>
                <a:gd name="T7" fmla="*/ 0 60000 65536"/>
                <a:gd name="T8" fmla="*/ 0 60000 65536"/>
                <a:gd name="T9" fmla="*/ 0 w 862"/>
                <a:gd name="T10" fmla="*/ 0 h 499"/>
                <a:gd name="T11" fmla="*/ 862 w 862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499">
                  <a:moveTo>
                    <a:pt x="0" y="0"/>
                  </a:moveTo>
                  <a:lnTo>
                    <a:pt x="0" y="499"/>
                  </a:lnTo>
                  <a:lnTo>
                    <a:pt x="862" y="49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983" name="Freeform 7"/>
            <p:cNvSpPr>
              <a:spLocks/>
            </p:cNvSpPr>
            <p:nvPr/>
          </p:nvSpPr>
          <p:spPr bwMode="auto">
            <a:xfrm>
              <a:off x="3606" y="3521"/>
              <a:ext cx="1088" cy="589"/>
            </a:xfrm>
            <a:custGeom>
              <a:avLst/>
              <a:gdLst>
                <a:gd name="T0" fmla="*/ 0 w 862"/>
                <a:gd name="T1" fmla="*/ 0 h 589"/>
                <a:gd name="T2" fmla="*/ 0 w 862"/>
                <a:gd name="T3" fmla="*/ 589 h 589"/>
                <a:gd name="T4" fmla="*/ 1373 w 862"/>
                <a:gd name="T5" fmla="*/ 589 h 589"/>
                <a:gd name="T6" fmla="*/ 0 60000 65536"/>
                <a:gd name="T7" fmla="*/ 0 60000 65536"/>
                <a:gd name="T8" fmla="*/ 0 60000 65536"/>
                <a:gd name="T9" fmla="*/ 0 w 862"/>
                <a:gd name="T10" fmla="*/ 0 h 589"/>
                <a:gd name="T11" fmla="*/ 862 w 862"/>
                <a:gd name="T12" fmla="*/ 589 h 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589">
                  <a:moveTo>
                    <a:pt x="0" y="0"/>
                  </a:moveTo>
                  <a:lnTo>
                    <a:pt x="0" y="589"/>
                  </a:lnTo>
                  <a:lnTo>
                    <a:pt x="862" y="58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493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FFFFFF"/>
                </a:solidFill>
              </a:rPr>
              <a:t>CAÍDA LIBRE DE CUERPOS: Tubo de Newton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 flipV="1">
            <a:off x="1042988" y="1063625"/>
            <a:ext cx="1268412" cy="4968875"/>
            <a:chOff x="967" y="663"/>
            <a:chExt cx="695" cy="3130"/>
          </a:xfrm>
        </p:grpSpPr>
        <p:sp>
          <p:nvSpPr>
            <p:cNvPr id="124976" name="Rectangle 10"/>
            <p:cNvSpPr>
              <a:spLocks noChangeArrowheads="1"/>
            </p:cNvSpPr>
            <p:nvPr/>
          </p:nvSpPr>
          <p:spPr bwMode="auto">
            <a:xfrm flipV="1">
              <a:off x="1055" y="890"/>
              <a:ext cx="518" cy="290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  <p:sp>
          <p:nvSpPr>
            <p:cNvPr id="124977" name="Freeform 11"/>
            <p:cNvSpPr>
              <a:spLocks/>
            </p:cNvSpPr>
            <p:nvPr/>
          </p:nvSpPr>
          <p:spPr bwMode="auto">
            <a:xfrm flipV="1">
              <a:off x="1055" y="889"/>
              <a:ext cx="518" cy="2903"/>
            </a:xfrm>
            <a:custGeom>
              <a:avLst/>
              <a:gdLst>
                <a:gd name="T0" fmla="*/ 0 w 182"/>
                <a:gd name="T1" fmla="*/ 2903 h 2903"/>
                <a:gd name="T2" fmla="*/ 0 w 182"/>
                <a:gd name="T3" fmla="*/ 0 h 2903"/>
                <a:gd name="T4" fmla="*/ 1474 w 182"/>
                <a:gd name="T5" fmla="*/ 0 h 2903"/>
                <a:gd name="T6" fmla="*/ 1474 w 182"/>
                <a:gd name="T7" fmla="*/ 2903 h 2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2903"/>
                <a:gd name="T14" fmla="*/ 182 w 182"/>
                <a:gd name="T15" fmla="*/ 2903 h 2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2903">
                  <a:moveTo>
                    <a:pt x="0" y="2903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290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24978" name="Group 12"/>
            <p:cNvGrpSpPr>
              <a:grpSpLocks/>
            </p:cNvGrpSpPr>
            <p:nvPr/>
          </p:nvGrpSpPr>
          <p:grpSpPr bwMode="auto">
            <a:xfrm>
              <a:off x="967" y="663"/>
              <a:ext cx="695" cy="3130"/>
              <a:chOff x="967" y="663"/>
              <a:chExt cx="695" cy="3130"/>
            </a:xfrm>
          </p:grpSpPr>
          <p:sp>
            <p:nvSpPr>
              <p:cNvPr id="124980" name="Rectangle 13"/>
              <p:cNvSpPr>
                <a:spLocks noChangeArrowheads="1"/>
              </p:cNvSpPr>
              <p:nvPr/>
            </p:nvSpPr>
            <p:spPr bwMode="auto">
              <a:xfrm flipV="1">
                <a:off x="1055" y="890"/>
                <a:ext cx="518" cy="2903"/>
              </a:xfrm>
              <a:prstGeom prst="rect">
                <a:avLst/>
              </a:prstGeom>
              <a:solidFill>
                <a:srgbClr val="D0EA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81" name="Freeform 14"/>
              <p:cNvSpPr>
                <a:spLocks/>
              </p:cNvSpPr>
              <p:nvPr/>
            </p:nvSpPr>
            <p:spPr bwMode="auto">
              <a:xfrm>
                <a:off x="967" y="663"/>
                <a:ext cx="695" cy="272"/>
              </a:xfrm>
              <a:custGeom>
                <a:avLst/>
                <a:gdLst>
                  <a:gd name="T0" fmla="*/ 0 w 318"/>
                  <a:gd name="T1" fmla="*/ 0 h 318"/>
                  <a:gd name="T2" fmla="*/ 221 w 318"/>
                  <a:gd name="T3" fmla="*/ 233 h 318"/>
                  <a:gd name="T4" fmla="*/ 1298 w 318"/>
                  <a:gd name="T5" fmla="*/ 233 h 318"/>
                  <a:gd name="T6" fmla="*/ 1519 w 318"/>
                  <a:gd name="T7" fmla="*/ 0 h 318"/>
                  <a:gd name="T8" fmla="*/ 0 w 318"/>
                  <a:gd name="T9" fmla="*/ 0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318"/>
                  <a:gd name="T17" fmla="*/ 318 w 318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318">
                    <a:moveTo>
                      <a:pt x="0" y="0"/>
                    </a:moveTo>
                    <a:lnTo>
                      <a:pt x="46" y="318"/>
                    </a:lnTo>
                    <a:lnTo>
                      <a:pt x="272" y="318"/>
                    </a:lnTo>
                    <a:lnTo>
                      <a:pt x="3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24979" name="Freeform 15"/>
            <p:cNvSpPr>
              <a:spLocks/>
            </p:cNvSpPr>
            <p:nvPr/>
          </p:nvSpPr>
          <p:spPr bwMode="auto">
            <a:xfrm flipV="1">
              <a:off x="1055" y="889"/>
              <a:ext cx="518" cy="2903"/>
            </a:xfrm>
            <a:custGeom>
              <a:avLst/>
              <a:gdLst>
                <a:gd name="T0" fmla="*/ 0 w 182"/>
                <a:gd name="T1" fmla="*/ 2903 h 2903"/>
                <a:gd name="T2" fmla="*/ 0 w 182"/>
                <a:gd name="T3" fmla="*/ 0 h 2903"/>
                <a:gd name="T4" fmla="*/ 1474 w 182"/>
                <a:gd name="T5" fmla="*/ 0 h 2903"/>
                <a:gd name="T6" fmla="*/ 1474 w 182"/>
                <a:gd name="T7" fmla="*/ 2903 h 2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2903"/>
                <a:gd name="T14" fmla="*/ 182 w 182"/>
                <a:gd name="T15" fmla="*/ 2903 h 2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2903">
                  <a:moveTo>
                    <a:pt x="0" y="2903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290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1846263" y="1322388"/>
            <a:ext cx="254000" cy="254000"/>
          </a:xfrm>
          <a:prstGeom prst="ellipse">
            <a:avLst/>
          </a:prstGeom>
          <a:solidFill>
            <a:srgbClr val="7777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203325" y="1598613"/>
            <a:ext cx="8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289050" y="1598613"/>
            <a:ext cx="847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5400000">
            <a:off x="868363" y="2003425"/>
            <a:ext cx="81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4833938" y="1063625"/>
            <a:ext cx="944562" cy="4608513"/>
          </a:xfrm>
          <a:prstGeom prst="rect">
            <a:avLst/>
          </a:prstGeom>
          <a:solidFill>
            <a:srgbClr val="D0EA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66" name="Oval 66"/>
          <p:cNvSpPr>
            <a:spLocks noChangeArrowheads="1"/>
          </p:cNvSpPr>
          <p:nvPr/>
        </p:nvSpPr>
        <p:spPr bwMode="auto">
          <a:xfrm>
            <a:off x="5467350" y="1322388"/>
            <a:ext cx="254000" cy="254000"/>
          </a:xfrm>
          <a:prstGeom prst="ellipse">
            <a:avLst/>
          </a:prstGeom>
          <a:solidFill>
            <a:srgbClr val="7777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>
            <a:off x="4824413" y="1598613"/>
            <a:ext cx="8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>
            <a:off x="4910138" y="1598613"/>
            <a:ext cx="847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rot="5400000">
            <a:off x="4489450" y="2003425"/>
            <a:ext cx="81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6959600" y="6215063"/>
            <a:ext cx="1243013" cy="366712"/>
            <a:chOff x="3079" y="1890"/>
            <a:chExt cx="783" cy="231"/>
          </a:xfrm>
        </p:grpSpPr>
        <p:sp>
          <p:nvSpPr>
            <p:cNvPr id="124974" name="Line 71"/>
            <p:cNvSpPr>
              <a:spLocks noChangeShapeType="1"/>
            </p:cNvSpPr>
            <p:nvPr/>
          </p:nvSpPr>
          <p:spPr bwMode="auto">
            <a:xfrm>
              <a:off x="3079" y="2046"/>
              <a:ext cx="3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975" name="Text Box 72"/>
            <p:cNvSpPr txBox="1">
              <a:spLocks noChangeArrowheads="1"/>
            </p:cNvSpPr>
            <p:nvPr/>
          </p:nvSpPr>
          <p:spPr bwMode="auto">
            <a:xfrm>
              <a:off x="3382" y="189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aire</a:t>
              </a:r>
            </a:p>
          </p:txBody>
        </p:sp>
      </p:grpSp>
      <p:sp>
        <p:nvSpPr>
          <p:cNvPr id="25673" name="Rectangle 73"/>
          <p:cNvSpPr>
            <a:spLocks noChangeArrowheads="1"/>
          </p:cNvSpPr>
          <p:nvPr/>
        </p:nvSpPr>
        <p:spPr bwMode="auto">
          <a:xfrm>
            <a:off x="6094413" y="6173788"/>
            <a:ext cx="43180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74" name="Rectangle 74"/>
          <p:cNvSpPr>
            <a:spLocks noChangeArrowheads="1"/>
          </p:cNvSpPr>
          <p:nvPr/>
        </p:nvSpPr>
        <p:spPr bwMode="auto">
          <a:xfrm>
            <a:off x="6237288" y="6318250"/>
            <a:ext cx="144462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75" name="Rectangle 75"/>
          <p:cNvSpPr>
            <a:spLocks noChangeArrowheads="1"/>
          </p:cNvSpPr>
          <p:nvPr/>
        </p:nvSpPr>
        <p:spPr bwMode="auto">
          <a:xfrm>
            <a:off x="6237288" y="6173788"/>
            <a:ext cx="144462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76" name="Rectangle 76"/>
          <p:cNvSpPr>
            <a:spLocks noChangeArrowheads="1"/>
          </p:cNvSpPr>
          <p:nvPr/>
        </p:nvSpPr>
        <p:spPr bwMode="auto">
          <a:xfrm>
            <a:off x="6237288" y="6534150"/>
            <a:ext cx="144462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5677" name="Rectangle 77"/>
          <p:cNvSpPr>
            <a:spLocks noChangeArrowheads="1"/>
          </p:cNvSpPr>
          <p:nvPr/>
        </p:nvSpPr>
        <p:spPr bwMode="auto">
          <a:xfrm>
            <a:off x="6197600" y="6173788"/>
            <a:ext cx="223838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4664075" y="1065213"/>
            <a:ext cx="1268413" cy="4967287"/>
            <a:chOff x="3248" y="664"/>
            <a:chExt cx="799" cy="3129"/>
          </a:xfrm>
        </p:grpSpPr>
        <p:sp>
          <p:nvSpPr>
            <p:cNvPr id="124972" name="Freeform 79"/>
            <p:cNvSpPr>
              <a:spLocks/>
            </p:cNvSpPr>
            <p:nvPr/>
          </p:nvSpPr>
          <p:spPr bwMode="auto">
            <a:xfrm>
              <a:off x="3349" y="664"/>
              <a:ext cx="595" cy="2903"/>
            </a:xfrm>
            <a:custGeom>
              <a:avLst/>
              <a:gdLst>
                <a:gd name="T0" fmla="*/ 0 w 182"/>
                <a:gd name="T1" fmla="*/ 2903 h 2903"/>
                <a:gd name="T2" fmla="*/ 0 w 182"/>
                <a:gd name="T3" fmla="*/ 0 h 2903"/>
                <a:gd name="T4" fmla="*/ 1945 w 182"/>
                <a:gd name="T5" fmla="*/ 0 h 2903"/>
                <a:gd name="T6" fmla="*/ 1945 w 182"/>
                <a:gd name="T7" fmla="*/ 2903 h 2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2903"/>
                <a:gd name="T14" fmla="*/ 182 w 182"/>
                <a:gd name="T15" fmla="*/ 2903 h 2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2903">
                  <a:moveTo>
                    <a:pt x="0" y="2903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290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973" name="Freeform 80"/>
            <p:cNvSpPr>
              <a:spLocks/>
            </p:cNvSpPr>
            <p:nvPr/>
          </p:nvSpPr>
          <p:spPr bwMode="auto">
            <a:xfrm flipV="1">
              <a:off x="3248" y="3521"/>
              <a:ext cx="799" cy="272"/>
            </a:xfrm>
            <a:custGeom>
              <a:avLst/>
              <a:gdLst>
                <a:gd name="T0" fmla="*/ 0 w 318"/>
                <a:gd name="T1" fmla="*/ 0 h 318"/>
                <a:gd name="T2" fmla="*/ 291 w 318"/>
                <a:gd name="T3" fmla="*/ 233 h 318"/>
                <a:gd name="T4" fmla="*/ 1716 w 318"/>
                <a:gd name="T5" fmla="*/ 233 h 318"/>
                <a:gd name="T6" fmla="*/ 2008 w 318"/>
                <a:gd name="T7" fmla="*/ 0 h 318"/>
                <a:gd name="T8" fmla="*/ 0 w 318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18"/>
                <a:gd name="T17" fmla="*/ 318 w 318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18">
                  <a:moveTo>
                    <a:pt x="0" y="0"/>
                  </a:moveTo>
                  <a:lnTo>
                    <a:pt x="46" y="318"/>
                  </a:lnTo>
                  <a:lnTo>
                    <a:pt x="272" y="318"/>
                  </a:lnTo>
                  <a:lnTo>
                    <a:pt x="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5681" name="Rectangle 81"/>
          <p:cNvSpPr>
            <a:spLocks noChangeArrowheads="1"/>
          </p:cNvSpPr>
          <p:nvPr/>
        </p:nvSpPr>
        <p:spPr bwMode="auto">
          <a:xfrm>
            <a:off x="919163" y="479425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</a:rPr>
              <a:t>a) en el aire.</a:t>
            </a:r>
          </a:p>
        </p:txBody>
      </p:sp>
      <p:sp>
        <p:nvSpPr>
          <p:cNvPr id="25682" name="Rectangle 82"/>
          <p:cNvSpPr>
            <a:spLocks noChangeArrowheads="1"/>
          </p:cNvSpPr>
          <p:nvPr/>
        </p:nvSpPr>
        <p:spPr bwMode="auto">
          <a:xfrm>
            <a:off x="4433888" y="479425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</a:rPr>
              <a:t>b) en el vacío.</a:t>
            </a:r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6094413" y="6172200"/>
            <a:ext cx="431800" cy="431800"/>
            <a:chOff x="4085" y="2931"/>
            <a:chExt cx="272" cy="272"/>
          </a:xfrm>
        </p:grpSpPr>
        <p:sp>
          <p:nvSpPr>
            <p:cNvPr id="124970" name="Rectangle 84"/>
            <p:cNvSpPr>
              <a:spLocks noChangeArrowheads="1"/>
            </p:cNvSpPr>
            <p:nvPr/>
          </p:nvSpPr>
          <p:spPr bwMode="auto">
            <a:xfrm>
              <a:off x="4085" y="2931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  <p:sp>
          <p:nvSpPr>
            <p:cNvPr id="124971" name="Rectangle 85"/>
            <p:cNvSpPr>
              <a:spLocks noChangeArrowheads="1"/>
            </p:cNvSpPr>
            <p:nvPr/>
          </p:nvSpPr>
          <p:spPr bwMode="auto">
            <a:xfrm>
              <a:off x="4175" y="3022"/>
              <a:ext cx="9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31"/>
          <p:cNvGrpSpPr>
            <a:grpSpLocks/>
          </p:cNvGrpSpPr>
          <p:nvPr/>
        </p:nvGrpSpPr>
        <p:grpSpPr bwMode="auto">
          <a:xfrm>
            <a:off x="1925638" y="3213100"/>
            <a:ext cx="1527175" cy="366713"/>
            <a:chOff x="1107" y="2024"/>
            <a:chExt cx="962" cy="231"/>
          </a:xfrm>
        </p:grpSpPr>
        <p:sp>
          <p:nvSpPr>
            <p:cNvPr id="124968" name="Text Box 132"/>
            <p:cNvSpPr txBox="1">
              <a:spLocks noChangeArrowheads="1"/>
            </p:cNvSpPr>
            <p:nvPr/>
          </p:nvSpPr>
          <p:spPr bwMode="auto">
            <a:xfrm>
              <a:off x="1713" y="2024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aire</a:t>
              </a:r>
            </a:p>
          </p:txBody>
        </p:sp>
        <p:sp>
          <p:nvSpPr>
            <p:cNvPr id="124969" name="Line 133"/>
            <p:cNvSpPr>
              <a:spLocks noChangeShapeType="1"/>
            </p:cNvSpPr>
            <p:nvPr/>
          </p:nvSpPr>
          <p:spPr bwMode="auto">
            <a:xfrm flipH="1">
              <a:off x="1107" y="2160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5632450" y="3213100"/>
            <a:ext cx="1779588" cy="366713"/>
            <a:chOff x="3548" y="2024"/>
            <a:chExt cx="1121" cy="231"/>
          </a:xfrm>
        </p:grpSpPr>
        <p:sp>
          <p:nvSpPr>
            <p:cNvPr id="124966" name="Text Box 135"/>
            <p:cNvSpPr txBox="1">
              <a:spLocks noChangeArrowheads="1"/>
            </p:cNvSpPr>
            <p:nvPr/>
          </p:nvSpPr>
          <p:spPr bwMode="auto">
            <a:xfrm>
              <a:off x="4154" y="2024"/>
              <a:ext cx="5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vacío</a:t>
              </a:r>
            </a:p>
          </p:txBody>
        </p:sp>
        <p:sp>
          <p:nvSpPr>
            <p:cNvPr id="124967" name="Line 136"/>
            <p:cNvSpPr>
              <a:spLocks noChangeShapeType="1"/>
            </p:cNvSpPr>
            <p:nvPr/>
          </p:nvSpPr>
          <p:spPr bwMode="auto">
            <a:xfrm flipH="1">
              <a:off x="3548" y="2160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25737" name="Picture 137" descr="MCj03348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15850" flipH="1">
            <a:off x="1319213" y="1262063"/>
            <a:ext cx="4413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41"/>
          <p:cNvGrpSpPr>
            <a:grpSpLocks/>
          </p:cNvGrpSpPr>
          <p:nvPr/>
        </p:nvGrpSpPr>
        <p:grpSpPr bwMode="auto">
          <a:xfrm>
            <a:off x="7351713" y="361950"/>
            <a:ext cx="1792287" cy="1889125"/>
            <a:chOff x="4631" y="228"/>
            <a:chExt cx="1129" cy="1190"/>
          </a:xfrm>
        </p:grpSpPr>
        <p:sp>
          <p:nvSpPr>
            <p:cNvPr id="124964" name="Rectangle 140"/>
            <p:cNvSpPr>
              <a:spLocks noChangeArrowheads="1"/>
            </p:cNvSpPr>
            <p:nvPr/>
          </p:nvSpPr>
          <p:spPr bwMode="auto">
            <a:xfrm>
              <a:off x="4631" y="228"/>
              <a:ext cx="1129" cy="11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  <p:pic>
          <p:nvPicPr>
            <p:cNvPr id="124965" name="Picture 138" descr="MCj0334880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83" y="364"/>
              <a:ext cx="986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739" name="Picture 139" descr="MCj03348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15850" flipH="1">
            <a:off x="4953000" y="1262063"/>
            <a:ext cx="4413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42" name="Line 142"/>
          <p:cNvSpPr>
            <a:spLocks noChangeShapeType="1"/>
          </p:cNvSpPr>
          <p:nvPr/>
        </p:nvSpPr>
        <p:spPr bwMode="auto">
          <a:xfrm flipV="1">
            <a:off x="1819275" y="1358900"/>
            <a:ext cx="5508625" cy="1492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1" name="Group 146"/>
          <p:cNvGrpSpPr>
            <a:grpSpLocks/>
          </p:cNvGrpSpPr>
          <p:nvPr/>
        </p:nvGrpSpPr>
        <p:grpSpPr bwMode="auto">
          <a:xfrm>
            <a:off x="2057400" y="985838"/>
            <a:ext cx="1322388" cy="398462"/>
            <a:chOff x="1296" y="621"/>
            <a:chExt cx="833" cy="251"/>
          </a:xfrm>
        </p:grpSpPr>
        <p:sp>
          <p:nvSpPr>
            <p:cNvPr id="124962" name="Line 144"/>
            <p:cNvSpPr>
              <a:spLocks noChangeShapeType="1"/>
            </p:cNvSpPr>
            <p:nvPr/>
          </p:nvSpPr>
          <p:spPr bwMode="auto">
            <a:xfrm flipV="1">
              <a:off x="1296" y="781"/>
              <a:ext cx="364" cy="9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963" name="Text Box 145"/>
            <p:cNvSpPr txBox="1">
              <a:spLocks noChangeArrowheads="1"/>
            </p:cNvSpPr>
            <p:nvPr/>
          </p:nvSpPr>
          <p:spPr bwMode="auto">
            <a:xfrm>
              <a:off x="1637" y="621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acero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-4.72222E-6 0.58936 " pathEditMode="relative" ptsTypes="AA">
                                      <p:cBhvr>
                                        <p:cTn id="53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3.33333E-6 C 0.00816 0.01713 0.0125 0.03426 0.01684 0.04537 C 0.02153 0.05648 0.03264 0.05903 0.03056 0.06667 C 0.02848 0.07431 0.00851 0.08311 0.00382 0.0919 C -0.00087 0.1007 0.00087 0.10926 0.00243 0.11875 C 0.004 0.12824 0.00799 0.14144 0.0132 0.14908 C 0.01841 0.15672 0.03663 0.15695 0.03386 0.16389 C 0.03143 0.17084 0.00348 0.18125 -0.00191 0.19074 C -0.00729 0.20023 -0.00034 0.21273 0.00174 0.22153 C 0.00382 0.23033 0.00643 0.23264 0.01111 0.24352 C 0.0158 0.2544 0.0316 0.27246 0.02952 0.28704 C 0.02761 0.30162 0.00452 0.31736 -0.00034 0.33056 C -0.00521 0.34375 -0.00382 0.35672 0.00035 0.36598 C 0.00452 0.37523 0.02014 0.37894 0.02483 0.38704 C 0.02952 0.39514 0.03282 0.40371 0.02848 0.41482 C 0.02413 0.42593 0.00278 0.44144 -0.00104 0.45394 C -0.00486 0.46644 0.00052 0.48241 0.00504 0.48982 C 0.00955 0.49723 0.02639 0.48959 0.02622 0.49815 C 0.02604 0.50672 0.0092 0.52639 0.00452 0.54074 C -0.00017 0.5551 -0.00034 0.57547 -0.00173 0.58449 " pathEditMode="relative" rAng="0" ptsTypes="aaaaaaaaaaaaaaaaaaaa">
                                      <p:cBhvr>
                                        <p:cTn id="55" dur="8000" fill="hold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1316 -3.7037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-4.72222E-6 0.58936 " pathEditMode="relative" ptsTypes="AA">
                                      <p:cBhvr>
                                        <p:cTn id="124" dur="2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L 1.66667E-6 0.58751 " pathEditMode="relative" ptsTypes="AA">
                                      <p:cBhvr>
                                        <p:cTn id="126" dur="2000" fill="hold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16" grpId="0" animBg="1"/>
      <p:bldP spid="25616" grpId="1" animBg="1"/>
      <p:bldP spid="25617" grpId="0" animBg="1"/>
      <p:bldP spid="25618" grpId="0" animBg="1"/>
      <p:bldP spid="25618" grpId="1" animBg="1"/>
      <p:bldP spid="25619" grpId="0" animBg="1"/>
      <p:bldP spid="25665" grpId="0" animBg="1"/>
      <p:bldP spid="25665" grpId="1" animBg="1"/>
      <p:bldP spid="25666" grpId="0" animBg="1"/>
      <p:bldP spid="25666" grpId="1" animBg="1"/>
      <p:bldP spid="25667" grpId="0" animBg="1"/>
      <p:bldP spid="25668" grpId="0" animBg="1"/>
      <p:bldP spid="25668" grpId="1" animBg="1"/>
      <p:bldP spid="25669" grpId="0" animBg="1"/>
      <p:bldP spid="25673" grpId="0" animBg="1"/>
      <p:bldP spid="25673" grpId="1" animBg="1"/>
      <p:bldP spid="25674" grpId="0" animBg="1"/>
      <p:bldP spid="25674" grpId="1" animBg="1"/>
      <p:bldP spid="25675" grpId="0" animBg="1"/>
      <p:bldP spid="25676" grpId="0" animBg="1"/>
      <p:bldP spid="25677" grpId="0" animBg="1"/>
      <p:bldP spid="25681" grpId="0"/>
      <p:bldP spid="25682" grpId="0"/>
      <p:bldP spid="25742" grpId="0" animBg="1"/>
      <p:bldP spid="25742" grpId="1" animBg="1"/>
      <p:bldP spid="2574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33700" y="1069975"/>
            <a:ext cx="2840038" cy="4535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2932113" y="1063625"/>
            <a:ext cx="2846387" cy="4608513"/>
          </a:xfrm>
          <a:prstGeom prst="rect">
            <a:avLst/>
          </a:prstGeom>
          <a:solidFill>
            <a:srgbClr val="D0EAE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486275" y="6381750"/>
            <a:ext cx="15843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60863" y="6034088"/>
            <a:ext cx="128587" cy="495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54513" y="5600700"/>
            <a:ext cx="1727200" cy="935038"/>
            <a:chOff x="3606" y="3521"/>
            <a:chExt cx="1088" cy="589"/>
          </a:xfrm>
        </p:grpSpPr>
        <p:sp>
          <p:nvSpPr>
            <p:cNvPr id="125989" name="Freeform 6"/>
            <p:cNvSpPr>
              <a:spLocks/>
            </p:cNvSpPr>
            <p:nvPr/>
          </p:nvSpPr>
          <p:spPr bwMode="auto">
            <a:xfrm>
              <a:off x="3696" y="3521"/>
              <a:ext cx="998" cy="499"/>
            </a:xfrm>
            <a:custGeom>
              <a:avLst/>
              <a:gdLst>
                <a:gd name="T0" fmla="*/ 0 w 862"/>
                <a:gd name="T1" fmla="*/ 0 h 499"/>
                <a:gd name="T2" fmla="*/ 0 w 862"/>
                <a:gd name="T3" fmla="*/ 499 h 499"/>
                <a:gd name="T4" fmla="*/ 1155 w 862"/>
                <a:gd name="T5" fmla="*/ 499 h 499"/>
                <a:gd name="T6" fmla="*/ 0 60000 65536"/>
                <a:gd name="T7" fmla="*/ 0 60000 65536"/>
                <a:gd name="T8" fmla="*/ 0 60000 65536"/>
                <a:gd name="T9" fmla="*/ 0 w 862"/>
                <a:gd name="T10" fmla="*/ 0 h 499"/>
                <a:gd name="T11" fmla="*/ 862 w 862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499">
                  <a:moveTo>
                    <a:pt x="0" y="0"/>
                  </a:moveTo>
                  <a:lnTo>
                    <a:pt x="0" y="499"/>
                  </a:lnTo>
                  <a:lnTo>
                    <a:pt x="862" y="49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990" name="Freeform 7"/>
            <p:cNvSpPr>
              <a:spLocks/>
            </p:cNvSpPr>
            <p:nvPr/>
          </p:nvSpPr>
          <p:spPr bwMode="auto">
            <a:xfrm>
              <a:off x="3606" y="3521"/>
              <a:ext cx="1088" cy="589"/>
            </a:xfrm>
            <a:custGeom>
              <a:avLst/>
              <a:gdLst>
                <a:gd name="T0" fmla="*/ 0 w 862"/>
                <a:gd name="T1" fmla="*/ 0 h 589"/>
                <a:gd name="T2" fmla="*/ 0 w 862"/>
                <a:gd name="T3" fmla="*/ 589 h 589"/>
                <a:gd name="T4" fmla="*/ 1373 w 862"/>
                <a:gd name="T5" fmla="*/ 589 h 589"/>
                <a:gd name="T6" fmla="*/ 0 60000 65536"/>
                <a:gd name="T7" fmla="*/ 0 60000 65536"/>
                <a:gd name="T8" fmla="*/ 0 60000 65536"/>
                <a:gd name="T9" fmla="*/ 0 w 862"/>
                <a:gd name="T10" fmla="*/ 0 h 589"/>
                <a:gd name="T11" fmla="*/ 862 w 862"/>
                <a:gd name="T12" fmla="*/ 589 h 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2" h="589">
                  <a:moveTo>
                    <a:pt x="0" y="0"/>
                  </a:moveTo>
                  <a:lnTo>
                    <a:pt x="0" y="589"/>
                  </a:lnTo>
                  <a:lnTo>
                    <a:pt x="862" y="58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FFFFFF"/>
                </a:solidFill>
              </a:rPr>
              <a:t>CAÍDA LIBRE DE CUERPOS</a:t>
            </a:r>
          </a:p>
        </p:txBody>
      </p:sp>
      <p:sp>
        <p:nvSpPr>
          <p:cNvPr id="21571" name="Line 67"/>
          <p:cNvSpPr>
            <a:spLocks noChangeShapeType="1"/>
          </p:cNvSpPr>
          <p:nvPr/>
        </p:nvSpPr>
        <p:spPr bwMode="auto">
          <a:xfrm>
            <a:off x="2928938" y="2112963"/>
            <a:ext cx="8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>
            <a:off x="3014663" y="2112963"/>
            <a:ext cx="2759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 rot="5400000">
            <a:off x="1774825" y="3336925"/>
            <a:ext cx="245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081713" y="6215063"/>
            <a:ext cx="1243012" cy="366712"/>
            <a:chOff x="3079" y="1890"/>
            <a:chExt cx="783" cy="231"/>
          </a:xfrm>
        </p:grpSpPr>
        <p:sp>
          <p:nvSpPr>
            <p:cNvPr id="125987" name="Line 71"/>
            <p:cNvSpPr>
              <a:spLocks noChangeShapeType="1"/>
            </p:cNvSpPr>
            <p:nvPr/>
          </p:nvSpPr>
          <p:spPr bwMode="auto">
            <a:xfrm>
              <a:off x="3079" y="2046"/>
              <a:ext cx="3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988" name="Text Box 72"/>
            <p:cNvSpPr txBox="1">
              <a:spLocks noChangeArrowheads="1"/>
            </p:cNvSpPr>
            <p:nvPr/>
          </p:nvSpPr>
          <p:spPr bwMode="auto">
            <a:xfrm>
              <a:off x="3382" y="189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aire</a:t>
              </a:r>
            </a:p>
          </p:txBody>
        </p:sp>
      </p:grp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5216525" y="6173788"/>
            <a:ext cx="43180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1578" name="Rectangle 74"/>
          <p:cNvSpPr>
            <a:spLocks noChangeArrowheads="1"/>
          </p:cNvSpPr>
          <p:nvPr/>
        </p:nvSpPr>
        <p:spPr bwMode="auto">
          <a:xfrm>
            <a:off x="5359400" y="6318250"/>
            <a:ext cx="144463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5359400" y="6173788"/>
            <a:ext cx="144463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1580" name="Rectangle 76"/>
          <p:cNvSpPr>
            <a:spLocks noChangeArrowheads="1"/>
          </p:cNvSpPr>
          <p:nvPr/>
        </p:nvSpPr>
        <p:spPr bwMode="auto">
          <a:xfrm>
            <a:off x="5359400" y="6534150"/>
            <a:ext cx="14446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5319713" y="6173788"/>
            <a:ext cx="223837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1800">
              <a:solidFill>
                <a:srgbClr val="000000"/>
              </a:solidFill>
            </a:endParaRPr>
          </a:p>
        </p:txBody>
      </p:sp>
      <p:grpSp>
        <p:nvGrpSpPr>
          <p:cNvPr id="4" name="Group 140"/>
          <p:cNvGrpSpPr>
            <a:grpSpLocks/>
          </p:cNvGrpSpPr>
          <p:nvPr/>
        </p:nvGrpSpPr>
        <p:grpSpPr bwMode="auto">
          <a:xfrm>
            <a:off x="2438400" y="1065213"/>
            <a:ext cx="3806825" cy="4967287"/>
            <a:chOff x="1536" y="671"/>
            <a:chExt cx="2398" cy="3129"/>
          </a:xfrm>
        </p:grpSpPr>
        <p:sp>
          <p:nvSpPr>
            <p:cNvPr id="125985" name="Freeform 79"/>
            <p:cNvSpPr>
              <a:spLocks/>
            </p:cNvSpPr>
            <p:nvPr/>
          </p:nvSpPr>
          <p:spPr bwMode="auto">
            <a:xfrm>
              <a:off x="1841" y="671"/>
              <a:ext cx="1793" cy="2903"/>
            </a:xfrm>
            <a:custGeom>
              <a:avLst/>
              <a:gdLst>
                <a:gd name="T0" fmla="*/ 0 w 182"/>
                <a:gd name="T1" fmla="*/ 2903 h 2903"/>
                <a:gd name="T2" fmla="*/ 0 w 182"/>
                <a:gd name="T3" fmla="*/ 0 h 2903"/>
                <a:gd name="T4" fmla="*/ 17664 w 182"/>
                <a:gd name="T5" fmla="*/ 0 h 2903"/>
                <a:gd name="T6" fmla="*/ 17664 w 182"/>
                <a:gd name="T7" fmla="*/ 2903 h 2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2903"/>
                <a:gd name="T14" fmla="*/ 182 w 182"/>
                <a:gd name="T15" fmla="*/ 2903 h 2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2903">
                  <a:moveTo>
                    <a:pt x="0" y="2903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290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986" name="Freeform 80"/>
            <p:cNvSpPr>
              <a:spLocks/>
            </p:cNvSpPr>
            <p:nvPr/>
          </p:nvSpPr>
          <p:spPr bwMode="auto">
            <a:xfrm flipV="1">
              <a:off x="1536" y="3528"/>
              <a:ext cx="2398" cy="272"/>
            </a:xfrm>
            <a:custGeom>
              <a:avLst/>
              <a:gdLst>
                <a:gd name="T0" fmla="*/ 0 w 318"/>
                <a:gd name="T1" fmla="*/ 0 h 318"/>
                <a:gd name="T2" fmla="*/ 2617 w 318"/>
                <a:gd name="T3" fmla="*/ 233 h 318"/>
                <a:gd name="T4" fmla="*/ 15466 w 318"/>
                <a:gd name="T5" fmla="*/ 233 h 318"/>
                <a:gd name="T6" fmla="*/ 18083 w 318"/>
                <a:gd name="T7" fmla="*/ 0 h 318"/>
                <a:gd name="T8" fmla="*/ 0 w 318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318"/>
                <a:gd name="T17" fmla="*/ 318 w 318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318">
                  <a:moveTo>
                    <a:pt x="0" y="0"/>
                  </a:moveTo>
                  <a:lnTo>
                    <a:pt x="46" y="318"/>
                  </a:lnTo>
                  <a:lnTo>
                    <a:pt x="272" y="318"/>
                  </a:lnTo>
                  <a:lnTo>
                    <a:pt x="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3471863" y="479425"/>
            <a:ext cx="185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</a:rPr>
              <a:t>b) en el vacío...</a:t>
            </a:r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5216525" y="6172200"/>
            <a:ext cx="431800" cy="431800"/>
            <a:chOff x="4085" y="2931"/>
            <a:chExt cx="272" cy="272"/>
          </a:xfrm>
        </p:grpSpPr>
        <p:sp>
          <p:nvSpPr>
            <p:cNvPr id="125983" name="Rectangle 84"/>
            <p:cNvSpPr>
              <a:spLocks noChangeArrowheads="1"/>
            </p:cNvSpPr>
            <p:nvPr/>
          </p:nvSpPr>
          <p:spPr bwMode="auto">
            <a:xfrm>
              <a:off x="4085" y="2931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  <p:sp>
          <p:nvSpPr>
            <p:cNvPr id="125984" name="Rectangle 85"/>
            <p:cNvSpPr>
              <a:spLocks noChangeArrowheads="1"/>
            </p:cNvSpPr>
            <p:nvPr/>
          </p:nvSpPr>
          <p:spPr bwMode="auto">
            <a:xfrm>
              <a:off x="4175" y="3022"/>
              <a:ext cx="9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5632450" y="3213100"/>
            <a:ext cx="1779588" cy="366713"/>
            <a:chOff x="3548" y="2024"/>
            <a:chExt cx="1121" cy="231"/>
          </a:xfrm>
        </p:grpSpPr>
        <p:sp>
          <p:nvSpPr>
            <p:cNvPr id="125981" name="Text Box 135"/>
            <p:cNvSpPr txBox="1">
              <a:spLocks noChangeArrowheads="1"/>
            </p:cNvSpPr>
            <p:nvPr/>
          </p:nvSpPr>
          <p:spPr bwMode="auto">
            <a:xfrm>
              <a:off x="4154" y="2024"/>
              <a:ext cx="5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</a:rPr>
                <a:t>vacío</a:t>
              </a:r>
            </a:p>
          </p:txBody>
        </p:sp>
        <p:sp>
          <p:nvSpPr>
            <p:cNvPr id="125982" name="Line 136"/>
            <p:cNvSpPr>
              <a:spLocks noChangeShapeType="1"/>
            </p:cNvSpPr>
            <p:nvPr/>
          </p:nvSpPr>
          <p:spPr bwMode="auto">
            <a:xfrm flipH="1">
              <a:off x="3548" y="2160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21642" name="Picture 138" descr="MCWB01296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39232">
            <a:off x="4975225" y="1839913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7843838" y="360363"/>
            <a:ext cx="1300162" cy="1300162"/>
            <a:chOff x="4941" y="227"/>
            <a:chExt cx="819" cy="819"/>
          </a:xfrm>
        </p:grpSpPr>
        <p:sp>
          <p:nvSpPr>
            <p:cNvPr id="125979" name="Rectangle 141"/>
            <p:cNvSpPr>
              <a:spLocks noChangeArrowheads="1"/>
            </p:cNvSpPr>
            <p:nvPr/>
          </p:nvSpPr>
          <p:spPr bwMode="auto">
            <a:xfrm>
              <a:off x="4941" y="227"/>
              <a:ext cx="819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</a:endParaRPr>
            </a:p>
          </p:txBody>
        </p:sp>
        <p:pic>
          <p:nvPicPr>
            <p:cNvPr id="125980" name="Picture 139" descr="MCWB01296_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3" y="286"/>
              <a:ext cx="665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646" name="Line 142"/>
          <p:cNvSpPr>
            <a:spLocks noChangeShapeType="1"/>
          </p:cNvSpPr>
          <p:nvPr/>
        </p:nvSpPr>
        <p:spPr bwMode="auto">
          <a:xfrm flipV="1">
            <a:off x="5221288" y="1239838"/>
            <a:ext cx="2924175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3316288" y="1222375"/>
            <a:ext cx="1327150" cy="890588"/>
            <a:chOff x="2089" y="770"/>
            <a:chExt cx="836" cy="561"/>
          </a:xfrm>
        </p:grpSpPr>
        <p:sp>
          <p:nvSpPr>
            <p:cNvPr id="125977" name="Freeform 137"/>
            <p:cNvSpPr>
              <a:spLocks/>
            </p:cNvSpPr>
            <p:nvPr/>
          </p:nvSpPr>
          <p:spPr bwMode="auto">
            <a:xfrm>
              <a:off x="2089" y="770"/>
              <a:ext cx="836" cy="561"/>
            </a:xfrm>
            <a:custGeom>
              <a:avLst/>
              <a:gdLst>
                <a:gd name="T0" fmla="*/ 290 w 2145"/>
                <a:gd name="T1" fmla="*/ 192 h 1440"/>
                <a:gd name="T2" fmla="*/ 292 w 2145"/>
                <a:gd name="T3" fmla="*/ 133 h 1440"/>
                <a:gd name="T4" fmla="*/ 308 w 2145"/>
                <a:gd name="T5" fmla="*/ 128 h 1440"/>
                <a:gd name="T6" fmla="*/ 322 w 2145"/>
                <a:gd name="T7" fmla="*/ 124 h 1440"/>
                <a:gd name="T8" fmla="*/ 320 w 2145"/>
                <a:gd name="T9" fmla="*/ 122 h 1440"/>
                <a:gd name="T10" fmla="*/ 297 w 2145"/>
                <a:gd name="T11" fmla="*/ 119 h 1440"/>
                <a:gd name="T12" fmla="*/ 290 w 2145"/>
                <a:gd name="T13" fmla="*/ 114 h 1440"/>
                <a:gd name="T14" fmla="*/ 295 w 2145"/>
                <a:gd name="T15" fmla="*/ 113 h 1440"/>
                <a:gd name="T16" fmla="*/ 310 w 2145"/>
                <a:gd name="T17" fmla="*/ 113 h 1440"/>
                <a:gd name="T18" fmla="*/ 318 w 2145"/>
                <a:gd name="T19" fmla="*/ 111 h 1440"/>
                <a:gd name="T20" fmla="*/ 309 w 2145"/>
                <a:gd name="T21" fmla="*/ 110 h 1440"/>
                <a:gd name="T22" fmla="*/ 297 w 2145"/>
                <a:gd name="T23" fmla="*/ 106 h 1440"/>
                <a:gd name="T24" fmla="*/ 288 w 2145"/>
                <a:gd name="T25" fmla="*/ 101 h 1440"/>
                <a:gd name="T26" fmla="*/ 279 w 2145"/>
                <a:gd name="T27" fmla="*/ 63 h 1440"/>
                <a:gd name="T28" fmla="*/ 276 w 2145"/>
                <a:gd name="T29" fmla="*/ 47 h 1440"/>
                <a:gd name="T30" fmla="*/ 265 w 2145"/>
                <a:gd name="T31" fmla="*/ 28 h 1440"/>
                <a:gd name="T32" fmla="*/ 254 w 2145"/>
                <a:gd name="T33" fmla="*/ 17 h 1440"/>
                <a:gd name="T34" fmla="*/ 241 w 2145"/>
                <a:gd name="T35" fmla="*/ 11 h 1440"/>
                <a:gd name="T36" fmla="*/ 224 w 2145"/>
                <a:gd name="T37" fmla="*/ 9 h 1440"/>
                <a:gd name="T38" fmla="*/ 208 w 2145"/>
                <a:gd name="T39" fmla="*/ 2 h 1440"/>
                <a:gd name="T40" fmla="*/ 181 w 2145"/>
                <a:gd name="T41" fmla="*/ 1 h 1440"/>
                <a:gd name="T42" fmla="*/ 162 w 2145"/>
                <a:gd name="T43" fmla="*/ 8 h 1440"/>
                <a:gd name="T44" fmla="*/ 150 w 2145"/>
                <a:gd name="T45" fmla="*/ 12 h 1440"/>
                <a:gd name="T46" fmla="*/ 132 w 2145"/>
                <a:gd name="T47" fmla="*/ 14 h 1440"/>
                <a:gd name="T48" fmla="*/ 97 w 2145"/>
                <a:gd name="T49" fmla="*/ 12 h 1440"/>
                <a:gd name="T50" fmla="*/ 57 w 2145"/>
                <a:gd name="T51" fmla="*/ 16 h 1440"/>
                <a:gd name="T52" fmla="*/ 30 w 2145"/>
                <a:gd name="T53" fmla="*/ 35 h 1440"/>
                <a:gd name="T54" fmla="*/ 10 w 2145"/>
                <a:gd name="T55" fmla="*/ 68 h 1440"/>
                <a:gd name="T56" fmla="*/ 5 w 2145"/>
                <a:gd name="T57" fmla="*/ 109 h 1440"/>
                <a:gd name="T58" fmla="*/ 0 w 2145"/>
                <a:gd name="T59" fmla="*/ 173 h 1440"/>
                <a:gd name="T60" fmla="*/ 4 w 2145"/>
                <a:gd name="T61" fmla="*/ 200 h 1440"/>
                <a:gd name="T62" fmla="*/ 10 w 2145"/>
                <a:gd name="T63" fmla="*/ 173 h 1440"/>
                <a:gd name="T64" fmla="*/ 11 w 2145"/>
                <a:gd name="T65" fmla="*/ 115 h 1440"/>
                <a:gd name="T66" fmla="*/ 24 w 2145"/>
                <a:gd name="T67" fmla="*/ 162 h 1440"/>
                <a:gd name="T68" fmla="*/ 29 w 2145"/>
                <a:gd name="T69" fmla="*/ 216 h 1440"/>
                <a:gd name="T70" fmla="*/ 41 w 2145"/>
                <a:gd name="T71" fmla="*/ 217 h 1440"/>
                <a:gd name="T72" fmla="*/ 56 w 2145"/>
                <a:gd name="T73" fmla="*/ 217 h 1440"/>
                <a:gd name="T74" fmla="*/ 62 w 2145"/>
                <a:gd name="T75" fmla="*/ 198 h 1440"/>
                <a:gd name="T76" fmla="*/ 60 w 2145"/>
                <a:gd name="T77" fmla="*/ 150 h 1440"/>
                <a:gd name="T78" fmla="*/ 112 w 2145"/>
                <a:gd name="T79" fmla="*/ 183 h 1440"/>
                <a:gd name="T80" fmla="*/ 105 w 2145"/>
                <a:gd name="T81" fmla="*/ 151 h 1440"/>
                <a:gd name="T82" fmla="*/ 104 w 2145"/>
                <a:gd name="T83" fmla="*/ 144 h 1440"/>
                <a:gd name="T84" fmla="*/ 117 w 2145"/>
                <a:gd name="T85" fmla="*/ 140 h 1440"/>
                <a:gd name="T86" fmla="*/ 131 w 2145"/>
                <a:gd name="T87" fmla="*/ 136 h 1440"/>
                <a:gd name="T88" fmla="*/ 145 w 2145"/>
                <a:gd name="T89" fmla="*/ 138 h 1440"/>
                <a:gd name="T90" fmla="*/ 151 w 2145"/>
                <a:gd name="T91" fmla="*/ 161 h 1440"/>
                <a:gd name="T92" fmla="*/ 153 w 2145"/>
                <a:gd name="T93" fmla="*/ 213 h 1440"/>
                <a:gd name="T94" fmla="*/ 189 w 2145"/>
                <a:gd name="T95" fmla="*/ 205 h 1440"/>
                <a:gd name="T96" fmla="*/ 198 w 2145"/>
                <a:gd name="T97" fmla="*/ 148 h 1440"/>
                <a:gd name="T98" fmla="*/ 204 w 2145"/>
                <a:gd name="T99" fmla="*/ 112 h 1440"/>
                <a:gd name="T100" fmla="*/ 213 w 2145"/>
                <a:gd name="T101" fmla="*/ 108 h 1440"/>
                <a:gd name="T102" fmla="*/ 226 w 2145"/>
                <a:gd name="T103" fmla="*/ 100 h 1440"/>
                <a:gd name="T104" fmla="*/ 240 w 2145"/>
                <a:gd name="T105" fmla="*/ 102 h 1440"/>
                <a:gd name="T106" fmla="*/ 247 w 2145"/>
                <a:gd name="T107" fmla="*/ 107 h 1440"/>
                <a:gd name="T108" fmla="*/ 257 w 2145"/>
                <a:gd name="T109" fmla="*/ 116 h 1440"/>
                <a:gd name="T110" fmla="*/ 262 w 2145"/>
                <a:gd name="T111" fmla="*/ 127 h 1440"/>
                <a:gd name="T112" fmla="*/ 267 w 2145"/>
                <a:gd name="T113" fmla="*/ 169 h 1440"/>
                <a:gd name="T114" fmla="*/ 274 w 2145"/>
                <a:gd name="T115" fmla="*/ 202 h 1440"/>
                <a:gd name="T116" fmla="*/ 292 w 2145"/>
                <a:gd name="T117" fmla="*/ 212 h 1440"/>
                <a:gd name="T118" fmla="*/ 306 w 2145"/>
                <a:gd name="T119" fmla="*/ 205 h 1440"/>
                <a:gd name="T120" fmla="*/ 308 w 2145"/>
                <a:gd name="T121" fmla="*/ 200 h 1440"/>
                <a:gd name="T122" fmla="*/ 300 w 2145"/>
                <a:gd name="T123" fmla="*/ 193 h 14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45"/>
                <a:gd name="T187" fmla="*/ 0 h 1440"/>
                <a:gd name="T188" fmla="*/ 2145 w 2145"/>
                <a:gd name="T189" fmla="*/ 1440 h 14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45" h="1440">
                  <a:moveTo>
                    <a:pt x="1973" y="1271"/>
                  </a:moveTo>
                  <a:lnTo>
                    <a:pt x="1969" y="1272"/>
                  </a:lnTo>
                  <a:lnTo>
                    <a:pt x="1958" y="1275"/>
                  </a:lnTo>
                  <a:lnTo>
                    <a:pt x="1943" y="1276"/>
                  </a:lnTo>
                  <a:lnTo>
                    <a:pt x="1927" y="1274"/>
                  </a:lnTo>
                  <a:lnTo>
                    <a:pt x="1912" y="1263"/>
                  </a:lnTo>
                  <a:lnTo>
                    <a:pt x="1902" y="1242"/>
                  </a:lnTo>
                  <a:lnTo>
                    <a:pt x="1900" y="1206"/>
                  </a:lnTo>
                  <a:lnTo>
                    <a:pt x="1907" y="1154"/>
                  </a:lnTo>
                  <a:lnTo>
                    <a:pt x="1917" y="1066"/>
                  </a:lnTo>
                  <a:lnTo>
                    <a:pt x="1921" y="963"/>
                  </a:lnTo>
                  <a:lnTo>
                    <a:pt x="1923" y="877"/>
                  </a:lnTo>
                  <a:lnTo>
                    <a:pt x="1923" y="841"/>
                  </a:lnTo>
                  <a:lnTo>
                    <a:pt x="1943" y="844"/>
                  </a:lnTo>
                  <a:lnTo>
                    <a:pt x="1964" y="847"/>
                  </a:lnTo>
                  <a:lnTo>
                    <a:pt x="1985" y="848"/>
                  </a:lnTo>
                  <a:lnTo>
                    <a:pt x="2004" y="847"/>
                  </a:lnTo>
                  <a:lnTo>
                    <a:pt x="2024" y="844"/>
                  </a:lnTo>
                  <a:lnTo>
                    <a:pt x="2042" y="842"/>
                  </a:lnTo>
                  <a:lnTo>
                    <a:pt x="2060" y="839"/>
                  </a:lnTo>
                  <a:lnTo>
                    <a:pt x="2076" y="834"/>
                  </a:lnTo>
                  <a:lnTo>
                    <a:pt x="2091" y="829"/>
                  </a:lnTo>
                  <a:lnTo>
                    <a:pt x="2105" y="825"/>
                  </a:lnTo>
                  <a:lnTo>
                    <a:pt x="2116" y="820"/>
                  </a:lnTo>
                  <a:lnTo>
                    <a:pt x="2125" y="817"/>
                  </a:lnTo>
                  <a:lnTo>
                    <a:pt x="2135" y="813"/>
                  </a:lnTo>
                  <a:lnTo>
                    <a:pt x="2140" y="810"/>
                  </a:lnTo>
                  <a:lnTo>
                    <a:pt x="2144" y="809"/>
                  </a:lnTo>
                  <a:lnTo>
                    <a:pt x="2145" y="807"/>
                  </a:lnTo>
                  <a:lnTo>
                    <a:pt x="2106" y="806"/>
                  </a:lnTo>
                  <a:lnTo>
                    <a:pt x="2071" y="805"/>
                  </a:lnTo>
                  <a:lnTo>
                    <a:pt x="2040" y="802"/>
                  </a:lnTo>
                  <a:lnTo>
                    <a:pt x="2014" y="798"/>
                  </a:lnTo>
                  <a:lnTo>
                    <a:pt x="1991" y="794"/>
                  </a:lnTo>
                  <a:lnTo>
                    <a:pt x="1971" y="789"/>
                  </a:lnTo>
                  <a:lnTo>
                    <a:pt x="1955" y="783"/>
                  </a:lnTo>
                  <a:lnTo>
                    <a:pt x="1942" y="777"/>
                  </a:lnTo>
                  <a:lnTo>
                    <a:pt x="1931" y="772"/>
                  </a:lnTo>
                  <a:lnTo>
                    <a:pt x="1923" y="766"/>
                  </a:lnTo>
                  <a:lnTo>
                    <a:pt x="1916" y="761"/>
                  </a:lnTo>
                  <a:lnTo>
                    <a:pt x="1911" y="757"/>
                  </a:lnTo>
                  <a:lnTo>
                    <a:pt x="1909" y="753"/>
                  </a:lnTo>
                  <a:lnTo>
                    <a:pt x="1907" y="750"/>
                  </a:lnTo>
                  <a:lnTo>
                    <a:pt x="1905" y="749"/>
                  </a:lnTo>
                  <a:lnTo>
                    <a:pt x="1905" y="748"/>
                  </a:lnTo>
                  <a:lnTo>
                    <a:pt x="1904" y="738"/>
                  </a:lnTo>
                  <a:lnTo>
                    <a:pt x="1925" y="743"/>
                  </a:lnTo>
                  <a:lnTo>
                    <a:pt x="1946" y="746"/>
                  </a:lnTo>
                  <a:lnTo>
                    <a:pt x="1965" y="749"/>
                  </a:lnTo>
                  <a:lnTo>
                    <a:pt x="1983" y="750"/>
                  </a:lnTo>
                  <a:lnTo>
                    <a:pt x="2000" y="750"/>
                  </a:lnTo>
                  <a:lnTo>
                    <a:pt x="2016" y="750"/>
                  </a:lnTo>
                  <a:lnTo>
                    <a:pt x="2030" y="748"/>
                  </a:lnTo>
                  <a:lnTo>
                    <a:pt x="2042" y="746"/>
                  </a:lnTo>
                  <a:lnTo>
                    <a:pt x="2055" y="744"/>
                  </a:lnTo>
                  <a:lnTo>
                    <a:pt x="2064" y="741"/>
                  </a:lnTo>
                  <a:lnTo>
                    <a:pt x="2074" y="738"/>
                  </a:lnTo>
                  <a:lnTo>
                    <a:pt x="2080" y="736"/>
                  </a:lnTo>
                  <a:lnTo>
                    <a:pt x="2086" y="734"/>
                  </a:lnTo>
                  <a:lnTo>
                    <a:pt x="2091" y="731"/>
                  </a:lnTo>
                  <a:lnTo>
                    <a:pt x="2093" y="730"/>
                  </a:lnTo>
                  <a:lnTo>
                    <a:pt x="2094" y="730"/>
                  </a:lnTo>
                  <a:lnTo>
                    <a:pt x="2078" y="730"/>
                  </a:lnTo>
                  <a:lnTo>
                    <a:pt x="2062" y="729"/>
                  </a:lnTo>
                  <a:lnTo>
                    <a:pt x="2047" y="727"/>
                  </a:lnTo>
                  <a:lnTo>
                    <a:pt x="2032" y="724"/>
                  </a:lnTo>
                  <a:lnTo>
                    <a:pt x="2017" y="721"/>
                  </a:lnTo>
                  <a:lnTo>
                    <a:pt x="2003" y="718"/>
                  </a:lnTo>
                  <a:lnTo>
                    <a:pt x="1989" y="714"/>
                  </a:lnTo>
                  <a:lnTo>
                    <a:pt x="1977" y="709"/>
                  </a:lnTo>
                  <a:lnTo>
                    <a:pt x="1965" y="705"/>
                  </a:lnTo>
                  <a:lnTo>
                    <a:pt x="1954" y="700"/>
                  </a:lnTo>
                  <a:lnTo>
                    <a:pt x="1942" y="695"/>
                  </a:lnTo>
                  <a:lnTo>
                    <a:pt x="1932" y="690"/>
                  </a:lnTo>
                  <a:lnTo>
                    <a:pt x="1921" y="684"/>
                  </a:lnTo>
                  <a:lnTo>
                    <a:pt x="1912" y="678"/>
                  </a:lnTo>
                  <a:lnTo>
                    <a:pt x="1904" y="674"/>
                  </a:lnTo>
                  <a:lnTo>
                    <a:pt x="1896" y="668"/>
                  </a:lnTo>
                  <a:lnTo>
                    <a:pt x="1890" y="625"/>
                  </a:lnTo>
                  <a:lnTo>
                    <a:pt x="1881" y="579"/>
                  </a:lnTo>
                  <a:lnTo>
                    <a:pt x="1870" y="533"/>
                  </a:lnTo>
                  <a:lnTo>
                    <a:pt x="1858" y="488"/>
                  </a:lnTo>
                  <a:lnTo>
                    <a:pt x="1847" y="448"/>
                  </a:lnTo>
                  <a:lnTo>
                    <a:pt x="1837" y="416"/>
                  </a:lnTo>
                  <a:lnTo>
                    <a:pt x="1830" y="395"/>
                  </a:lnTo>
                  <a:lnTo>
                    <a:pt x="1828" y="387"/>
                  </a:lnTo>
                  <a:lnTo>
                    <a:pt x="1832" y="366"/>
                  </a:lnTo>
                  <a:lnTo>
                    <a:pt x="1829" y="346"/>
                  </a:lnTo>
                  <a:lnTo>
                    <a:pt x="1824" y="329"/>
                  </a:lnTo>
                  <a:lnTo>
                    <a:pt x="1813" y="311"/>
                  </a:lnTo>
                  <a:lnTo>
                    <a:pt x="1801" y="292"/>
                  </a:lnTo>
                  <a:lnTo>
                    <a:pt x="1788" y="270"/>
                  </a:lnTo>
                  <a:lnTo>
                    <a:pt x="1773" y="245"/>
                  </a:lnTo>
                  <a:lnTo>
                    <a:pt x="1760" y="216"/>
                  </a:lnTo>
                  <a:lnTo>
                    <a:pt x="1753" y="200"/>
                  </a:lnTo>
                  <a:lnTo>
                    <a:pt x="1744" y="185"/>
                  </a:lnTo>
                  <a:lnTo>
                    <a:pt x="1735" y="170"/>
                  </a:lnTo>
                  <a:lnTo>
                    <a:pt x="1724" y="157"/>
                  </a:lnTo>
                  <a:lnTo>
                    <a:pt x="1713" y="144"/>
                  </a:lnTo>
                  <a:lnTo>
                    <a:pt x="1700" y="132"/>
                  </a:lnTo>
                  <a:lnTo>
                    <a:pt x="1688" y="121"/>
                  </a:lnTo>
                  <a:lnTo>
                    <a:pt x="1674" y="110"/>
                  </a:lnTo>
                  <a:lnTo>
                    <a:pt x="1660" y="101"/>
                  </a:lnTo>
                  <a:lnTo>
                    <a:pt x="1646" y="93"/>
                  </a:lnTo>
                  <a:lnTo>
                    <a:pt x="1631" y="86"/>
                  </a:lnTo>
                  <a:lnTo>
                    <a:pt x="1617" y="80"/>
                  </a:lnTo>
                  <a:lnTo>
                    <a:pt x="1603" y="76"/>
                  </a:lnTo>
                  <a:lnTo>
                    <a:pt x="1589" y="72"/>
                  </a:lnTo>
                  <a:lnTo>
                    <a:pt x="1575" y="71"/>
                  </a:lnTo>
                  <a:lnTo>
                    <a:pt x="1562" y="70"/>
                  </a:lnTo>
                  <a:lnTo>
                    <a:pt x="1538" y="69"/>
                  </a:lnTo>
                  <a:lnTo>
                    <a:pt x="1515" y="66"/>
                  </a:lnTo>
                  <a:lnTo>
                    <a:pt x="1494" y="62"/>
                  </a:lnTo>
                  <a:lnTo>
                    <a:pt x="1477" y="57"/>
                  </a:lnTo>
                  <a:lnTo>
                    <a:pt x="1462" y="53"/>
                  </a:lnTo>
                  <a:lnTo>
                    <a:pt x="1451" y="48"/>
                  </a:lnTo>
                  <a:lnTo>
                    <a:pt x="1444" y="46"/>
                  </a:lnTo>
                  <a:lnTo>
                    <a:pt x="1442" y="45"/>
                  </a:lnTo>
                  <a:lnTo>
                    <a:pt x="1405" y="27"/>
                  </a:lnTo>
                  <a:lnTo>
                    <a:pt x="1371" y="15"/>
                  </a:lnTo>
                  <a:lnTo>
                    <a:pt x="1337" y="7"/>
                  </a:lnTo>
                  <a:lnTo>
                    <a:pt x="1305" y="2"/>
                  </a:lnTo>
                  <a:lnTo>
                    <a:pt x="1274" y="0"/>
                  </a:lnTo>
                  <a:lnTo>
                    <a:pt x="1244" y="1"/>
                  </a:lnTo>
                  <a:lnTo>
                    <a:pt x="1216" y="3"/>
                  </a:lnTo>
                  <a:lnTo>
                    <a:pt x="1190" y="8"/>
                  </a:lnTo>
                  <a:lnTo>
                    <a:pt x="1165" y="15"/>
                  </a:lnTo>
                  <a:lnTo>
                    <a:pt x="1141" y="22"/>
                  </a:lnTo>
                  <a:lnTo>
                    <a:pt x="1121" y="30"/>
                  </a:lnTo>
                  <a:lnTo>
                    <a:pt x="1100" y="38"/>
                  </a:lnTo>
                  <a:lnTo>
                    <a:pt x="1083" y="45"/>
                  </a:lnTo>
                  <a:lnTo>
                    <a:pt x="1067" y="51"/>
                  </a:lnTo>
                  <a:lnTo>
                    <a:pt x="1053" y="57"/>
                  </a:lnTo>
                  <a:lnTo>
                    <a:pt x="1040" y="62"/>
                  </a:lnTo>
                  <a:lnTo>
                    <a:pt x="1029" y="65"/>
                  </a:lnTo>
                  <a:lnTo>
                    <a:pt x="1017" y="69"/>
                  </a:lnTo>
                  <a:lnTo>
                    <a:pt x="1004" y="72"/>
                  </a:lnTo>
                  <a:lnTo>
                    <a:pt x="991" y="77"/>
                  </a:lnTo>
                  <a:lnTo>
                    <a:pt x="976" y="80"/>
                  </a:lnTo>
                  <a:lnTo>
                    <a:pt x="958" y="84"/>
                  </a:lnTo>
                  <a:lnTo>
                    <a:pt x="940" y="87"/>
                  </a:lnTo>
                  <a:lnTo>
                    <a:pt x="919" y="90"/>
                  </a:lnTo>
                  <a:lnTo>
                    <a:pt x="896" y="92"/>
                  </a:lnTo>
                  <a:lnTo>
                    <a:pt x="870" y="93"/>
                  </a:lnTo>
                  <a:lnTo>
                    <a:pt x="840" y="93"/>
                  </a:lnTo>
                  <a:lnTo>
                    <a:pt x="807" y="93"/>
                  </a:lnTo>
                  <a:lnTo>
                    <a:pt x="772" y="92"/>
                  </a:lnTo>
                  <a:lnTo>
                    <a:pt x="731" y="88"/>
                  </a:lnTo>
                  <a:lnTo>
                    <a:pt x="686" y="85"/>
                  </a:lnTo>
                  <a:lnTo>
                    <a:pt x="638" y="79"/>
                  </a:lnTo>
                  <a:lnTo>
                    <a:pt x="588" y="75"/>
                  </a:lnTo>
                  <a:lnTo>
                    <a:pt x="540" y="75"/>
                  </a:lnTo>
                  <a:lnTo>
                    <a:pt x="495" y="78"/>
                  </a:lnTo>
                  <a:lnTo>
                    <a:pt x="452" y="84"/>
                  </a:lnTo>
                  <a:lnTo>
                    <a:pt x="412" y="94"/>
                  </a:lnTo>
                  <a:lnTo>
                    <a:pt x="375" y="107"/>
                  </a:lnTo>
                  <a:lnTo>
                    <a:pt x="340" y="122"/>
                  </a:lnTo>
                  <a:lnTo>
                    <a:pt x="306" y="140"/>
                  </a:lnTo>
                  <a:lnTo>
                    <a:pt x="275" y="160"/>
                  </a:lnTo>
                  <a:lnTo>
                    <a:pt x="246" y="182"/>
                  </a:lnTo>
                  <a:lnTo>
                    <a:pt x="220" y="205"/>
                  </a:lnTo>
                  <a:lnTo>
                    <a:pt x="196" y="229"/>
                  </a:lnTo>
                  <a:lnTo>
                    <a:pt x="172" y="255"/>
                  </a:lnTo>
                  <a:lnTo>
                    <a:pt x="152" y="282"/>
                  </a:lnTo>
                  <a:lnTo>
                    <a:pt x="133" y="308"/>
                  </a:lnTo>
                  <a:lnTo>
                    <a:pt x="116" y="336"/>
                  </a:lnTo>
                  <a:lnTo>
                    <a:pt x="87" y="393"/>
                  </a:lnTo>
                  <a:lnTo>
                    <a:pt x="66" y="450"/>
                  </a:lnTo>
                  <a:lnTo>
                    <a:pt x="50" y="508"/>
                  </a:lnTo>
                  <a:lnTo>
                    <a:pt x="40" y="564"/>
                  </a:lnTo>
                  <a:lnTo>
                    <a:pt x="34" y="615"/>
                  </a:lnTo>
                  <a:lnTo>
                    <a:pt x="31" y="660"/>
                  </a:lnTo>
                  <a:lnTo>
                    <a:pt x="30" y="696"/>
                  </a:lnTo>
                  <a:lnTo>
                    <a:pt x="30" y="721"/>
                  </a:lnTo>
                  <a:lnTo>
                    <a:pt x="28" y="791"/>
                  </a:lnTo>
                  <a:lnTo>
                    <a:pt x="24" y="898"/>
                  </a:lnTo>
                  <a:lnTo>
                    <a:pt x="16" y="1007"/>
                  </a:lnTo>
                  <a:lnTo>
                    <a:pt x="4" y="1081"/>
                  </a:lnTo>
                  <a:lnTo>
                    <a:pt x="0" y="1108"/>
                  </a:lnTo>
                  <a:lnTo>
                    <a:pt x="0" y="1143"/>
                  </a:lnTo>
                  <a:lnTo>
                    <a:pt x="2" y="1183"/>
                  </a:lnTo>
                  <a:lnTo>
                    <a:pt x="7" y="1222"/>
                  </a:lnTo>
                  <a:lnTo>
                    <a:pt x="11" y="1260"/>
                  </a:lnTo>
                  <a:lnTo>
                    <a:pt x="17" y="1291"/>
                  </a:lnTo>
                  <a:lnTo>
                    <a:pt x="20" y="1312"/>
                  </a:lnTo>
                  <a:lnTo>
                    <a:pt x="22" y="1320"/>
                  </a:lnTo>
                  <a:lnTo>
                    <a:pt x="25" y="1314"/>
                  </a:lnTo>
                  <a:lnTo>
                    <a:pt x="32" y="1297"/>
                  </a:lnTo>
                  <a:lnTo>
                    <a:pt x="43" y="1273"/>
                  </a:lnTo>
                  <a:lnTo>
                    <a:pt x="55" y="1243"/>
                  </a:lnTo>
                  <a:lnTo>
                    <a:pt x="63" y="1199"/>
                  </a:lnTo>
                  <a:lnTo>
                    <a:pt x="65" y="1143"/>
                  </a:lnTo>
                  <a:lnTo>
                    <a:pt x="61" y="1090"/>
                  </a:lnTo>
                  <a:lnTo>
                    <a:pt x="55" y="1055"/>
                  </a:lnTo>
                  <a:lnTo>
                    <a:pt x="54" y="998"/>
                  </a:lnTo>
                  <a:lnTo>
                    <a:pt x="61" y="896"/>
                  </a:lnTo>
                  <a:lnTo>
                    <a:pt x="69" y="799"/>
                  </a:lnTo>
                  <a:lnTo>
                    <a:pt x="72" y="756"/>
                  </a:lnTo>
                  <a:lnTo>
                    <a:pt x="79" y="804"/>
                  </a:lnTo>
                  <a:lnTo>
                    <a:pt x="91" y="858"/>
                  </a:lnTo>
                  <a:lnTo>
                    <a:pt x="107" y="916"/>
                  </a:lnTo>
                  <a:lnTo>
                    <a:pt x="124" y="971"/>
                  </a:lnTo>
                  <a:lnTo>
                    <a:pt x="141" y="1023"/>
                  </a:lnTo>
                  <a:lnTo>
                    <a:pt x="158" y="1068"/>
                  </a:lnTo>
                  <a:lnTo>
                    <a:pt x="169" y="1102"/>
                  </a:lnTo>
                  <a:lnTo>
                    <a:pt x="176" y="1123"/>
                  </a:lnTo>
                  <a:lnTo>
                    <a:pt x="178" y="1184"/>
                  </a:lnTo>
                  <a:lnTo>
                    <a:pt x="177" y="1286"/>
                  </a:lnTo>
                  <a:lnTo>
                    <a:pt x="181" y="1381"/>
                  </a:lnTo>
                  <a:lnTo>
                    <a:pt x="192" y="1423"/>
                  </a:lnTo>
                  <a:lnTo>
                    <a:pt x="199" y="1423"/>
                  </a:lnTo>
                  <a:lnTo>
                    <a:pt x="208" y="1424"/>
                  </a:lnTo>
                  <a:lnTo>
                    <a:pt x="221" y="1424"/>
                  </a:lnTo>
                  <a:lnTo>
                    <a:pt x="236" y="1425"/>
                  </a:lnTo>
                  <a:lnTo>
                    <a:pt x="252" y="1426"/>
                  </a:lnTo>
                  <a:lnTo>
                    <a:pt x="269" y="1427"/>
                  </a:lnTo>
                  <a:lnTo>
                    <a:pt x="287" y="1429"/>
                  </a:lnTo>
                  <a:lnTo>
                    <a:pt x="305" y="1430"/>
                  </a:lnTo>
                  <a:lnTo>
                    <a:pt x="323" y="1430"/>
                  </a:lnTo>
                  <a:lnTo>
                    <a:pt x="340" y="1431"/>
                  </a:lnTo>
                  <a:lnTo>
                    <a:pt x="356" y="1431"/>
                  </a:lnTo>
                  <a:lnTo>
                    <a:pt x="370" y="1430"/>
                  </a:lnTo>
                  <a:lnTo>
                    <a:pt x="381" y="1430"/>
                  </a:lnTo>
                  <a:lnTo>
                    <a:pt x="390" y="1427"/>
                  </a:lnTo>
                  <a:lnTo>
                    <a:pt x="396" y="1425"/>
                  </a:lnTo>
                  <a:lnTo>
                    <a:pt x="398" y="1423"/>
                  </a:lnTo>
                  <a:lnTo>
                    <a:pt x="401" y="1376"/>
                  </a:lnTo>
                  <a:lnTo>
                    <a:pt x="408" y="1303"/>
                  </a:lnTo>
                  <a:lnTo>
                    <a:pt x="413" y="1230"/>
                  </a:lnTo>
                  <a:lnTo>
                    <a:pt x="416" y="1183"/>
                  </a:lnTo>
                  <a:lnTo>
                    <a:pt x="413" y="1138"/>
                  </a:lnTo>
                  <a:lnTo>
                    <a:pt x="408" y="1072"/>
                  </a:lnTo>
                  <a:lnTo>
                    <a:pt x="401" y="1013"/>
                  </a:lnTo>
                  <a:lnTo>
                    <a:pt x="398" y="987"/>
                  </a:lnTo>
                  <a:lnTo>
                    <a:pt x="518" y="1175"/>
                  </a:lnTo>
                  <a:lnTo>
                    <a:pt x="518" y="1363"/>
                  </a:lnTo>
                  <a:lnTo>
                    <a:pt x="732" y="1372"/>
                  </a:lnTo>
                  <a:lnTo>
                    <a:pt x="735" y="1347"/>
                  </a:lnTo>
                  <a:lnTo>
                    <a:pt x="737" y="1286"/>
                  </a:lnTo>
                  <a:lnTo>
                    <a:pt x="738" y="1210"/>
                  </a:lnTo>
                  <a:lnTo>
                    <a:pt x="732" y="1140"/>
                  </a:lnTo>
                  <a:lnTo>
                    <a:pt x="727" y="1114"/>
                  </a:lnTo>
                  <a:lnTo>
                    <a:pt x="719" y="1085"/>
                  </a:lnTo>
                  <a:lnTo>
                    <a:pt x="709" y="1054"/>
                  </a:lnTo>
                  <a:lnTo>
                    <a:pt x="699" y="1023"/>
                  </a:lnTo>
                  <a:lnTo>
                    <a:pt x="689" y="995"/>
                  </a:lnTo>
                  <a:lnTo>
                    <a:pt x="681" y="973"/>
                  </a:lnTo>
                  <a:lnTo>
                    <a:pt x="675" y="958"/>
                  </a:lnTo>
                  <a:lnTo>
                    <a:pt x="673" y="953"/>
                  </a:lnTo>
                  <a:lnTo>
                    <a:pt x="675" y="953"/>
                  </a:lnTo>
                  <a:lnTo>
                    <a:pt x="679" y="950"/>
                  </a:lnTo>
                  <a:lnTo>
                    <a:pt x="688" y="948"/>
                  </a:lnTo>
                  <a:lnTo>
                    <a:pt x="697" y="946"/>
                  </a:lnTo>
                  <a:lnTo>
                    <a:pt x="709" y="942"/>
                  </a:lnTo>
                  <a:lnTo>
                    <a:pt x="723" y="939"/>
                  </a:lnTo>
                  <a:lnTo>
                    <a:pt x="738" y="934"/>
                  </a:lnTo>
                  <a:lnTo>
                    <a:pt x="754" y="930"/>
                  </a:lnTo>
                  <a:lnTo>
                    <a:pt x="770" y="924"/>
                  </a:lnTo>
                  <a:lnTo>
                    <a:pt x="788" y="919"/>
                  </a:lnTo>
                  <a:lnTo>
                    <a:pt x="804" y="915"/>
                  </a:lnTo>
                  <a:lnTo>
                    <a:pt x="820" y="909"/>
                  </a:lnTo>
                  <a:lnTo>
                    <a:pt x="835" y="904"/>
                  </a:lnTo>
                  <a:lnTo>
                    <a:pt x="848" y="901"/>
                  </a:lnTo>
                  <a:lnTo>
                    <a:pt x="859" y="896"/>
                  </a:lnTo>
                  <a:lnTo>
                    <a:pt x="868" y="893"/>
                  </a:lnTo>
                  <a:lnTo>
                    <a:pt x="886" y="889"/>
                  </a:lnTo>
                  <a:lnTo>
                    <a:pt x="904" y="889"/>
                  </a:lnTo>
                  <a:lnTo>
                    <a:pt x="923" y="893"/>
                  </a:lnTo>
                  <a:lnTo>
                    <a:pt x="940" y="898"/>
                  </a:lnTo>
                  <a:lnTo>
                    <a:pt x="956" y="905"/>
                  </a:lnTo>
                  <a:lnTo>
                    <a:pt x="969" y="911"/>
                  </a:lnTo>
                  <a:lnTo>
                    <a:pt x="977" y="916"/>
                  </a:lnTo>
                  <a:lnTo>
                    <a:pt x="980" y="918"/>
                  </a:lnTo>
                  <a:lnTo>
                    <a:pt x="982" y="938"/>
                  </a:lnTo>
                  <a:lnTo>
                    <a:pt x="988" y="988"/>
                  </a:lnTo>
                  <a:lnTo>
                    <a:pt x="996" y="1059"/>
                  </a:lnTo>
                  <a:lnTo>
                    <a:pt x="1003" y="1136"/>
                  </a:lnTo>
                  <a:lnTo>
                    <a:pt x="997" y="1140"/>
                  </a:lnTo>
                  <a:lnTo>
                    <a:pt x="903" y="1243"/>
                  </a:lnTo>
                  <a:lnTo>
                    <a:pt x="1003" y="1331"/>
                  </a:lnTo>
                  <a:lnTo>
                    <a:pt x="1006" y="1372"/>
                  </a:lnTo>
                  <a:lnTo>
                    <a:pt x="1009" y="1404"/>
                  </a:lnTo>
                  <a:lnTo>
                    <a:pt x="1012" y="1425"/>
                  </a:lnTo>
                  <a:lnTo>
                    <a:pt x="1014" y="1432"/>
                  </a:lnTo>
                  <a:lnTo>
                    <a:pt x="1262" y="1440"/>
                  </a:lnTo>
                  <a:lnTo>
                    <a:pt x="1257" y="1414"/>
                  </a:lnTo>
                  <a:lnTo>
                    <a:pt x="1251" y="1379"/>
                  </a:lnTo>
                  <a:lnTo>
                    <a:pt x="1246" y="1350"/>
                  </a:lnTo>
                  <a:lnTo>
                    <a:pt x="1245" y="1338"/>
                  </a:lnTo>
                  <a:lnTo>
                    <a:pt x="1239" y="1291"/>
                  </a:lnTo>
                  <a:lnTo>
                    <a:pt x="1238" y="1196"/>
                  </a:lnTo>
                  <a:lnTo>
                    <a:pt x="1244" y="1093"/>
                  </a:lnTo>
                  <a:lnTo>
                    <a:pt x="1262" y="1030"/>
                  </a:lnTo>
                  <a:lnTo>
                    <a:pt x="1300" y="973"/>
                  </a:lnTo>
                  <a:lnTo>
                    <a:pt x="1326" y="919"/>
                  </a:lnTo>
                  <a:lnTo>
                    <a:pt x="1341" y="869"/>
                  </a:lnTo>
                  <a:lnTo>
                    <a:pt x="1347" y="822"/>
                  </a:lnTo>
                  <a:lnTo>
                    <a:pt x="1348" y="784"/>
                  </a:lnTo>
                  <a:lnTo>
                    <a:pt x="1344" y="756"/>
                  </a:lnTo>
                  <a:lnTo>
                    <a:pt x="1341" y="737"/>
                  </a:lnTo>
                  <a:lnTo>
                    <a:pt x="1340" y="730"/>
                  </a:lnTo>
                  <a:lnTo>
                    <a:pt x="1352" y="727"/>
                  </a:lnTo>
                  <a:lnTo>
                    <a:pt x="1365" y="723"/>
                  </a:lnTo>
                  <a:lnTo>
                    <a:pt x="1378" y="720"/>
                  </a:lnTo>
                  <a:lnTo>
                    <a:pt x="1390" y="715"/>
                  </a:lnTo>
                  <a:lnTo>
                    <a:pt x="1402" y="709"/>
                  </a:lnTo>
                  <a:lnTo>
                    <a:pt x="1413" y="704"/>
                  </a:lnTo>
                  <a:lnTo>
                    <a:pt x="1424" y="697"/>
                  </a:lnTo>
                  <a:lnTo>
                    <a:pt x="1434" y="688"/>
                  </a:lnTo>
                  <a:lnTo>
                    <a:pt x="1451" y="674"/>
                  </a:lnTo>
                  <a:lnTo>
                    <a:pt x="1470" y="665"/>
                  </a:lnTo>
                  <a:lnTo>
                    <a:pt x="1489" y="660"/>
                  </a:lnTo>
                  <a:lnTo>
                    <a:pt x="1509" y="659"/>
                  </a:lnTo>
                  <a:lnTo>
                    <a:pt x="1527" y="660"/>
                  </a:lnTo>
                  <a:lnTo>
                    <a:pt x="1545" y="663"/>
                  </a:lnTo>
                  <a:lnTo>
                    <a:pt x="1560" y="667"/>
                  </a:lnTo>
                  <a:lnTo>
                    <a:pt x="1571" y="670"/>
                  </a:lnTo>
                  <a:lnTo>
                    <a:pt x="1582" y="674"/>
                  </a:lnTo>
                  <a:lnTo>
                    <a:pt x="1591" y="678"/>
                  </a:lnTo>
                  <a:lnTo>
                    <a:pt x="1601" y="684"/>
                  </a:lnTo>
                  <a:lnTo>
                    <a:pt x="1610" y="690"/>
                  </a:lnTo>
                  <a:lnTo>
                    <a:pt x="1618" y="696"/>
                  </a:lnTo>
                  <a:lnTo>
                    <a:pt x="1625" y="699"/>
                  </a:lnTo>
                  <a:lnTo>
                    <a:pt x="1630" y="703"/>
                  </a:lnTo>
                  <a:lnTo>
                    <a:pt x="1631" y="704"/>
                  </a:lnTo>
                  <a:lnTo>
                    <a:pt x="1642" y="724"/>
                  </a:lnTo>
                  <a:lnTo>
                    <a:pt x="1654" y="741"/>
                  </a:lnTo>
                  <a:lnTo>
                    <a:pt x="1667" y="752"/>
                  </a:lnTo>
                  <a:lnTo>
                    <a:pt x="1680" y="761"/>
                  </a:lnTo>
                  <a:lnTo>
                    <a:pt x="1691" y="767"/>
                  </a:lnTo>
                  <a:lnTo>
                    <a:pt x="1700" y="771"/>
                  </a:lnTo>
                  <a:lnTo>
                    <a:pt x="1706" y="773"/>
                  </a:lnTo>
                  <a:lnTo>
                    <a:pt x="1708" y="773"/>
                  </a:lnTo>
                  <a:lnTo>
                    <a:pt x="1711" y="781"/>
                  </a:lnTo>
                  <a:lnTo>
                    <a:pt x="1716" y="804"/>
                  </a:lnTo>
                  <a:lnTo>
                    <a:pt x="1724" y="839"/>
                  </a:lnTo>
                  <a:lnTo>
                    <a:pt x="1735" y="881"/>
                  </a:lnTo>
                  <a:lnTo>
                    <a:pt x="1744" y="928"/>
                  </a:lnTo>
                  <a:lnTo>
                    <a:pt x="1752" y="978"/>
                  </a:lnTo>
                  <a:lnTo>
                    <a:pt x="1758" y="1028"/>
                  </a:lnTo>
                  <a:lnTo>
                    <a:pt x="1760" y="1071"/>
                  </a:lnTo>
                  <a:lnTo>
                    <a:pt x="1760" y="1113"/>
                  </a:lnTo>
                  <a:lnTo>
                    <a:pt x="1759" y="1152"/>
                  </a:lnTo>
                  <a:lnTo>
                    <a:pt x="1759" y="1190"/>
                  </a:lnTo>
                  <a:lnTo>
                    <a:pt x="1762" y="1227"/>
                  </a:lnTo>
                  <a:lnTo>
                    <a:pt x="1769" y="1263"/>
                  </a:lnTo>
                  <a:lnTo>
                    <a:pt x="1782" y="1297"/>
                  </a:lnTo>
                  <a:lnTo>
                    <a:pt x="1801" y="1331"/>
                  </a:lnTo>
                  <a:lnTo>
                    <a:pt x="1828" y="1363"/>
                  </a:lnTo>
                  <a:lnTo>
                    <a:pt x="1847" y="1379"/>
                  </a:lnTo>
                  <a:lnTo>
                    <a:pt x="1866" y="1389"/>
                  </a:lnTo>
                  <a:lnTo>
                    <a:pt x="1885" y="1396"/>
                  </a:lnTo>
                  <a:lnTo>
                    <a:pt x="1903" y="1397"/>
                  </a:lnTo>
                  <a:lnTo>
                    <a:pt x="1921" y="1397"/>
                  </a:lnTo>
                  <a:lnTo>
                    <a:pt x="1940" y="1393"/>
                  </a:lnTo>
                  <a:lnTo>
                    <a:pt x="1956" y="1387"/>
                  </a:lnTo>
                  <a:lnTo>
                    <a:pt x="1972" y="1379"/>
                  </a:lnTo>
                  <a:lnTo>
                    <a:pt x="1987" y="1370"/>
                  </a:lnTo>
                  <a:lnTo>
                    <a:pt x="2001" y="1359"/>
                  </a:lnTo>
                  <a:lnTo>
                    <a:pt x="2013" y="1350"/>
                  </a:lnTo>
                  <a:lnTo>
                    <a:pt x="2023" y="1341"/>
                  </a:lnTo>
                  <a:lnTo>
                    <a:pt x="2031" y="1333"/>
                  </a:lnTo>
                  <a:lnTo>
                    <a:pt x="2038" y="1326"/>
                  </a:lnTo>
                  <a:lnTo>
                    <a:pt x="2041" y="1321"/>
                  </a:lnTo>
                  <a:lnTo>
                    <a:pt x="2042" y="1320"/>
                  </a:lnTo>
                  <a:lnTo>
                    <a:pt x="2030" y="1320"/>
                  </a:lnTo>
                  <a:lnTo>
                    <a:pt x="2017" y="1316"/>
                  </a:lnTo>
                  <a:lnTo>
                    <a:pt x="2006" y="1308"/>
                  </a:lnTo>
                  <a:lnTo>
                    <a:pt x="1995" y="1298"/>
                  </a:lnTo>
                  <a:lnTo>
                    <a:pt x="1986" y="1288"/>
                  </a:lnTo>
                  <a:lnTo>
                    <a:pt x="1979" y="1280"/>
                  </a:lnTo>
                  <a:lnTo>
                    <a:pt x="1974" y="1273"/>
                  </a:lnTo>
                  <a:lnTo>
                    <a:pt x="1973" y="1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978" name="Freeform 144"/>
            <p:cNvSpPr>
              <a:spLocks/>
            </p:cNvSpPr>
            <p:nvPr/>
          </p:nvSpPr>
          <p:spPr bwMode="auto">
            <a:xfrm>
              <a:off x="2288" y="1297"/>
              <a:ext cx="86" cy="27"/>
            </a:xfrm>
            <a:custGeom>
              <a:avLst/>
              <a:gdLst>
                <a:gd name="T0" fmla="*/ 7 w 91"/>
                <a:gd name="T1" fmla="*/ 0 h 24"/>
                <a:gd name="T2" fmla="*/ 7 w 91"/>
                <a:gd name="T3" fmla="*/ 30 h 24"/>
                <a:gd name="T4" fmla="*/ 77 w 91"/>
                <a:gd name="T5" fmla="*/ 30 h 24"/>
                <a:gd name="T6" fmla="*/ 81 w 91"/>
                <a:gd name="T7" fmla="*/ 2 h 24"/>
                <a:gd name="T8" fmla="*/ 7 w 9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4"/>
                <a:gd name="T17" fmla="*/ 91 w 9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4">
                  <a:moveTo>
                    <a:pt x="7" y="0"/>
                  </a:moveTo>
                  <a:cubicBezTo>
                    <a:pt x="5" y="23"/>
                    <a:pt x="0" y="17"/>
                    <a:pt x="7" y="24"/>
                  </a:cubicBezTo>
                  <a:lnTo>
                    <a:pt x="87" y="24"/>
                  </a:lnTo>
                  <a:lnTo>
                    <a:pt x="9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8" name="53 Grupo"/>
          <p:cNvGrpSpPr>
            <a:grpSpLocks/>
          </p:cNvGrpSpPr>
          <p:nvPr/>
        </p:nvGrpSpPr>
        <p:grpSpPr bwMode="auto">
          <a:xfrm rot="21309565">
            <a:off x="1332559" y="3014891"/>
            <a:ext cx="745738" cy="1524833"/>
            <a:chOff x="3737929" y="55503"/>
            <a:chExt cx="684212" cy="1397000"/>
          </a:xfrm>
        </p:grpSpPr>
        <p:sp>
          <p:nvSpPr>
            <p:cNvPr id="59" name="58 Forma libre"/>
            <p:cNvSpPr/>
            <p:nvPr/>
          </p:nvSpPr>
          <p:spPr>
            <a:xfrm>
              <a:off x="3859059" y="298551"/>
              <a:ext cx="408778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60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61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3 w 318"/>
                  <a:gd name="T1" fmla="*/ 0 h 726"/>
                  <a:gd name="T2" fmla="*/ 3 w 318"/>
                  <a:gd name="T3" fmla="*/ 985 h 726"/>
                  <a:gd name="T4" fmla="*/ 3 w 318"/>
                  <a:gd name="T5" fmla="*/ 1598 h 726"/>
                  <a:gd name="T6" fmla="*/ 0 w 318"/>
                  <a:gd name="T7" fmla="*/ 1969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2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3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3 w 318"/>
                  <a:gd name="T1" fmla="*/ 0 h 726"/>
                  <a:gd name="T2" fmla="*/ 3 w 318"/>
                  <a:gd name="T3" fmla="*/ 985 h 726"/>
                  <a:gd name="T4" fmla="*/ 3 w 318"/>
                  <a:gd name="T5" fmla="*/ 1598 h 726"/>
                  <a:gd name="T6" fmla="*/ 0 w 318"/>
                  <a:gd name="T7" fmla="*/ 1969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sp>
        <p:nvSpPr>
          <p:cNvPr id="67" name="66 Llamada de nube"/>
          <p:cNvSpPr/>
          <p:nvPr/>
        </p:nvSpPr>
        <p:spPr>
          <a:xfrm>
            <a:off x="240631" y="1479884"/>
            <a:ext cx="1660358" cy="1552073"/>
          </a:xfrm>
          <a:prstGeom prst="cloudCallout">
            <a:avLst>
              <a:gd name="adj1" fmla="val 27798"/>
              <a:gd name="adj2" fmla="val 880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67 CuadroTexto"/>
          <p:cNvSpPr txBox="1"/>
          <p:nvPr/>
        </p:nvSpPr>
        <p:spPr>
          <a:xfrm>
            <a:off x="324852" y="1744579"/>
            <a:ext cx="151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FF0000"/>
                </a:solidFill>
              </a:rPr>
              <a:t>¡¡¡ !!!</a:t>
            </a:r>
            <a:endParaRPr lang="es-ES_tradn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1316 -3.7037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1.11111E-6 0.51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1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3.05556E-6 0.5099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69" grpId="0" animBg="1"/>
      <p:bldP spid="21569" grpId="1" animBg="1"/>
      <p:bldP spid="21506" grpId="0" animBg="1"/>
      <p:bldP spid="21507" grpId="0" animBg="1"/>
      <p:bldP spid="21571" grpId="0" animBg="1"/>
      <p:bldP spid="21572" grpId="0" animBg="1"/>
      <p:bldP spid="21572" grpId="1" animBg="1"/>
      <p:bldP spid="21573" grpId="0" animBg="1"/>
      <p:bldP spid="21577" grpId="0" animBg="1"/>
      <p:bldP spid="21577" grpId="1" animBg="1"/>
      <p:bldP spid="21578" grpId="0" animBg="1"/>
      <p:bldP spid="21578" grpId="1" animBg="1"/>
      <p:bldP spid="21579" grpId="0" animBg="1"/>
      <p:bldP spid="21580" grpId="0" animBg="1"/>
      <p:bldP spid="21581" grpId="0" animBg="1"/>
      <p:bldP spid="21586" grpId="0"/>
      <p:bldP spid="21646" grpId="0" animBg="1"/>
      <p:bldP spid="21646" grpId="1" animBg="1"/>
      <p:bldP spid="21646" grpId="2" animBg="1"/>
      <p:bldP spid="67" grpId="0" animBg="1"/>
      <p:bldP spid="68" grpId="0"/>
      <p:bldP spid="6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Rectángulo"/>
          <p:cNvSpPr>
            <a:spLocks noChangeArrowheads="1"/>
          </p:cNvSpPr>
          <p:nvPr/>
        </p:nvSpPr>
        <p:spPr bwMode="auto">
          <a:xfrm>
            <a:off x="0" y="18018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>
                <a:solidFill>
                  <a:srgbClr val="FFFF00"/>
                </a:solidFill>
                <a:latin typeface="Calibri" pitchFamily="34" charset="0"/>
              </a:rPr>
              <a:t>Estudio experimental de la caída libre:</a:t>
            </a:r>
          </a:p>
          <a:p>
            <a:pPr algn="ctr"/>
            <a:r>
              <a:rPr lang="es-ES" sz="3600" b="1">
                <a:solidFill>
                  <a:srgbClr val="FFFF00"/>
                </a:solidFill>
                <a:latin typeface="Calibri" pitchFamily="34" charset="0"/>
              </a:rPr>
              <a:t>Cálculo de “g”</a:t>
            </a:r>
            <a:endParaRPr lang="es-ES_tradnl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646113" y="323850"/>
            <a:ext cx="7667625" cy="6234113"/>
            <a:chOff x="407" y="204"/>
            <a:chExt cx="4830" cy="3927"/>
          </a:xfrm>
        </p:grpSpPr>
        <p:pic>
          <p:nvPicPr>
            <p:cNvPr id="128023" name="Picture 3" descr="e=f(t)_2"/>
            <p:cNvPicPr>
              <a:picLocks noChangeAspect="1" noChangeArrowheads="1"/>
            </p:cNvPicPr>
            <p:nvPr/>
          </p:nvPicPr>
          <p:blipFill>
            <a:blip r:embed="rId2" cstate="print"/>
            <a:srcRect l="6866" t="6049" r="10571" b="9976"/>
            <a:stretch>
              <a:fillRect/>
            </a:stretch>
          </p:blipFill>
          <p:spPr bwMode="auto">
            <a:xfrm>
              <a:off x="407" y="204"/>
              <a:ext cx="4830" cy="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24" name="Rectangle 4"/>
            <p:cNvSpPr>
              <a:spLocks noChangeArrowheads="1"/>
            </p:cNvSpPr>
            <p:nvPr/>
          </p:nvSpPr>
          <p:spPr bwMode="auto">
            <a:xfrm>
              <a:off x="3309" y="2839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676525" y="1739900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 rot="1827933">
            <a:off x="2501900" y="5132388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 rot="2525349">
            <a:off x="5586413" y="1108075"/>
            <a:ext cx="3016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506663" y="4970463"/>
            <a:ext cx="619125" cy="123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 rot="5400000">
            <a:off x="5771356" y="1056482"/>
            <a:ext cx="257175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516563" y="1254125"/>
            <a:ext cx="314325" cy="9207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540375" y="4459288"/>
            <a:ext cx="1365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0,000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551488" y="44577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FF00"/>
                </a:solidFill>
              </a:rPr>
              <a:t>0,247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6623050" y="4502150"/>
            <a:ext cx="234950" cy="234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679700" y="4824413"/>
            <a:ext cx="323850" cy="3238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8013" name="Line 15"/>
          <p:cNvSpPr>
            <a:spLocks noChangeShapeType="1"/>
          </p:cNvSpPr>
          <p:nvPr/>
        </p:nvSpPr>
        <p:spPr bwMode="auto">
          <a:xfrm>
            <a:off x="746125" y="6245225"/>
            <a:ext cx="80597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8014" name="Rectangle 16" descr="Diagonal hacia arriba ancha"/>
          <p:cNvSpPr>
            <a:spLocks noChangeArrowheads="1"/>
          </p:cNvSpPr>
          <p:nvPr/>
        </p:nvSpPr>
        <p:spPr bwMode="auto">
          <a:xfrm>
            <a:off x="746125" y="6246813"/>
            <a:ext cx="8047038" cy="25241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3B3B3B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8015" name="Text Box 17"/>
          <p:cNvSpPr txBox="1">
            <a:spLocks noChangeArrowheads="1"/>
          </p:cNvSpPr>
          <p:nvPr/>
        </p:nvSpPr>
        <p:spPr bwMode="auto">
          <a:xfrm>
            <a:off x="2419350" y="168275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Electroimán</a:t>
            </a:r>
          </a:p>
        </p:txBody>
      </p:sp>
      <p:sp>
        <p:nvSpPr>
          <p:cNvPr id="128016" name="Line 18"/>
          <p:cNvSpPr>
            <a:spLocks noChangeShapeType="1"/>
          </p:cNvSpPr>
          <p:nvPr/>
        </p:nvSpPr>
        <p:spPr bwMode="auto">
          <a:xfrm rot="20495487" flipH="1">
            <a:off x="2786063" y="520700"/>
            <a:ext cx="2952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28017" name="Text Box 19"/>
          <p:cNvSpPr txBox="1">
            <a:spLocks noChangeArrowheads="1"/>
          </p:cNvSpPr>
          <p:nvPr/>
        </p:nvSpPr>
        <p:spPr bwMode="auto">
          <a:xfrm>
            <a:off x="6286500" y="3332163"/>
            <a:ext cx="143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sp>
        <p:nvSpPr>
          <p:cNvPr id="128018" name="Line 20"/>
          <p:cNvSpPr>
            <a:spLocks noChangeShapeType="1"/>
          </p:cNvSpPr>
          <p:nvPr/>
        </p:nvSpPr>
        <p:spPr bwMode="auto">
          <a:xfrm rot="20495487" flipH="1">
            <a:off x="6508750" y="3724275"/>
            <a:ext cx="5715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349250" y="3108325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 = 0,3 m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419475" y="2205038"/>
            <a:ext cx="1898650" cy="1841500"/>
            <a:chOff x="2154" y="1389"/>
            <a:chExt cx="1196" cy="1160"/>
          </a:xfrm>
        </p:grpSpPr>
        <p:pic>
          <p:nvPicPr>
            <p:cNvPr id="128021" name="Picture 23" descr="MCj0430345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4" y="1389"/>
              <a:ext cx="1196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22" name="Oval 24"/>
            <p:cNvSpPr>
              <a:spLocks noChangeArrowheads="1"/>
            </p:cNvSpPr>
            <p:nvPr/>
          </p:nvSpPr>
          <p:spPr bwMode="auto">
            <a:xfrm>
              <a:off x="2178" y="1391"/>
              <a:ext cx="204" cy="2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0809 -0.06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2858E-6 L 5.27778E-6 0.44265 " pathEditMode="relative" ptsTypes="AA">
                                      <p:cBhvr>
                                        <p:cTn id="33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2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717 C 0.00365 -0.01272 0.01771 -0.01804 0.02257 -0.01804 C 0.05399 -0.01804 0.08611 0.06846 0.08611 0.15518 C 0.08611 0.11147 0.10226 0.06846 0.11736 0.06846 C 0.13351 0.06846 0.14879 0.11217 0.14879 0.15518 C 0.14879 0.13344 0.15677 0.11147 0.16476 0.11147 C 0.17292 0.11147 0.1809 0.13298 0.1809 0.15518 C 0.1809 0.14408 0.1849 0.13344 0.18889 0.13344 C 0.19306 0.13344 0.19705 0.14455 0.19705 0.15518 C 0.19705 0.14963 0.19913 0.14408 0.20104 0.14408 C 0.20208 0.14408 0.20504 0.14963 0.20504 0.15518 C 0.20504 0.15241 0.20608 0.14963 0.20712 0.14963 C 0.20712 0.15033 0.2092 0.15241 0.2092 0.15518 C 0.2092 0.15356 0.2092 0.15241 0.21024 0.15241 C 0.21024 0.1531 0.21129 0.1538 0.21129 0.15518 C 0.21129 0.15426 0.21129 0.15356 0.21129 0.1531 C 0.21233 0.1531 0.21233 0.1538 0.21233 0.15449 C 0.21337 0.15449 0.21337 0.1538 0.21337 0.1531 C 0.21458 0.1531 0.21458 0.1538 0.21458 0.15449 " pathEditMode="relative" rAng="0" ptsTypes="fffffffffffffffffff">
                                      <p:cBhvr>
                                        <p:cTn id="63" dur="2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7" grpId="1" animBg="1"/>
      <p:bldP spid="44037" grpId="2" animBg="1"/>
      <p:bldP spid="44038" grpId="0" animBg="1"/>
      <p:bldP spid="44039" grpId="0" animBg="1"/>
      <p:bldP spid="44040" grpId="0" animBg="1"/>
      <p:bldP spid="44040" grpId="1" animBg="1"/>
      <p:bldP spid="44041" grpId="0" animBg="1"/>
      <p:bldP spid="44041" grpId="1" animBg="1"/>
      <p:bldP spid="44042" grpId="0" animBg="1"/>
      <p:bldP spid="44043" grpId="0"/>
      <p:bldP spid="44043" grpId="1"/>
      <p:bldP spid="44044" grpId="0"/>
      <p:bldP spid="44045" grpId="0" animBg="1"/>
      <p:bldP spid="44045" grpId="1" animBg="1"/>
      <p:bldP spid="44045" grpId="2" animBg="1"/>
      <p:bldP spid="44046" grpId="0" animBg="1"/>
      <p:bldP spid="44046" grpId="1" animBg="1"/>
      <p:bldP spid="44053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redeterminado">
  <a:themeElements>
    <a:clrScheme name="4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iseño predetermina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814</Words>
  <Application>Microsoft Office PowerPoint</Application>
  <PresentationFormat>Presentación en pantalla (4:3)</PresentationFormat>
  <Paragraphs>231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Diseño predeterminado</vt:lpstr>
      <vt:lpstr>4_Diseño predeterminado</vt:lpstr>
      <vt:lpstr>1_Diseño predeterminado</vt:lpstr>
      <vt:lpstr>9_Diseño predeterminado</vt:lpstr>
      <vt:lpstr>10_Diseño predeterminado</vt:lpstr>
      <vt:lpstr>2_Diseño predeterminado</vt:lpstr>
      <vt:lpstr>3_Diseño predeterminado</vt:lpstr>
      <vt:lpstr>6_Diseño predeterminado</vt:lpstr>
      <vt:lpstr>7_Diseño predeterminado</vt:lpstr>
      <vt:lpstr>5_Diseño predeterminado</vt:lpstr>
      <vt:lpstr>8_Diseño predeterminado</vt:lpstr>
      <vt:lpstr>1_Tema de Office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jvsb</cp:lastModifiedBy>
  <cp:revision>85</cp:revision>
  <dcterms:created xsi:type="dcterms:W3CDTF">2006-03-18T23:20:45Z</dcterms:created>
  <dcterms:modified xsi:type="dcterms:W3CDTF">2017-06-07T08:12:32Z</dcterms:modified>
</cp:coreProperties>
</file>