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717" r:id="rId4"/>
    <p:sldMasterId id="2147483729" r:id="rId5"/>
    <p:sldMasterId id="2147483895" r:id="rId6"/>
    <p:sldMasterId id="2147483995" r:id="rId7"/>
    <p:sldMasterId id="2147484273" r:id="rId8"/>
    <p:sldMasterId id="2147484594" r:id="rId9"/>
  </p:sldMasterIdLst>
  <p:handoutMasterIdLst>
    <p:handoutMasterId r:id="rId126"/>
  </p:handoutMasterIdLst>
  <p:sldIdLst>
    <p:sldId id="660" r:id="rId10"/>
    <p:sldId id="665" r:id="rId11"/>
    <p:sldId id="666" r:id="rId12"/>
    <p:sldId id="667" r:id="rId13"/>
    <p:sldId id="657" r:id="rId14"/>
    <p:sldId id="629" r:id="rId15"/>
    <p:sldId id="641" r:id="rId16"/>
    <p:sldId id="642" r:id="rId17"/>
    <p:sldId id="259" r:id="rId18"/>
    <p:sldId id="444" r:id="rId19"/>
    <p:sldId id="406" r:id="rId20"/>
    <p:sldId id="630" r:id="rId21"/>
    <p:sldId id="646" r:id="rId22"/>
    <p:sldId id="495" r:id="rId23"/>
    <p:sldId id="359" r:id="rId24"/>
    <p:sldId id="361" r:id="rId25"/>
    <p:sldId id="261" r:id="rId26"/>
    <p:sldId id="456" r:id="rId27"/>
    <p:sldId id="647" r:id="rId28"/>
    <p:sldId id="497" r:id="rId29"/>
    <p:sldId id="501" r:id="rId30"/>
    <p:sldId id="547" r:id="rId31"/>
    <p:sldId id="262" r:id="rId32"/>
    <p:sldId id="457" r:id="rId33"/>
    <p:sldId id="650" r:id="rId34"/>
    <p:sldId id="648" r:id="rId35"/>
    <p:sldId id="649" r:id="rId36"/>
    <p:sldId id="500" r:id="rId37"/>
    <p:sldId id="502" r:id="rId38"/>
    <p:sldId id="548" r:id="rId39"/>
    <p:sldId id="260" r:id="rId40"/>
    <p:sldId id="458" r:id="rId41"/>
    <p:sldId id="532" r:id="rId42"/>
    <p:sldId id="504" r:id="rId43"/>
    <p:sldId id="533" r:id="rId44"/>
    <p:sldId id="503" r:id="rId45"/>
    <p:sldId id="506" r:id="rId46"/>
    <p:sldId id="549" r:id="rId47"/>
    <p:sldId id="263" r:id="rId48"/>
    <p:sldId id="513" r:id="rId49"/>
    <p:sldId id="508" r:id="rId50"/>
    <p:sldId id="509" r:id="rId51"/>
    <p:sldId id="510" r:id="rId52"/>
    <p:sldId id="511" r:id="rId53"/>
    <p:sldId id="550" r:id="rId54"/>
    <p:sldId id="319" r:id="rId55"/>
    <p:sldId id="306" r:id="rId56"/>
    <p:sldId id="643" r:id="rId57"/>
    <p:sldId id="644" r:id="rId58"/>
    <p:sldId id="645" r:id="rId59"/>
    <p:sldId id="553" r:id="rId60"/>
    <p:sldId id="554" r:id="rId61"/>
    <p:sldId id="555" r:id="rId62"/>
    <p:sldId id="655" r:id="rId63"/>
    <p:sldId id="556" r:id="rId64"/>
    <p:sldId id="557" r:id="rId65"/>
    <p:sldId id="558" r:id="rId66"/>
    <p:sldId id="559" r:id="rId67"/>
    <p:sldId id="560" r:id="rId68"/>
    <p:sldId id="561" r:id="rId69"/>
    <p:sldId id="562" r:id="rId70"/>
    <p:sldId id="563" r:id="rId71"/>
    <p:sldId id="564" r:id="rId72"/>
    <p:sldId id="565" r:id="rId73"/>
    <p:sldId id="566" r:id="rId74"/>
    <p:sldId id="567" r:id="rId75"/>
    <p:sldId id="633" r:id="rId76"/>
    <p:sldId id="568" r:id="rId77"/>
    <p:sldId id="569" r:id="rId78"/>
    <p:sldId id="570" r:id="rId79"/>
    <p:sldId id="571" r:id="rId80"/>
    <p:sldId id="572" r:id="rId81"/>
    <p:sldId id="573" r:id="rId82"/>
    <p:sldId id="574" r:id="rId83"/>
    <p:sldId id="575" r:id="rId84"/>
    <p:sldId id="576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  <p:sldId id="627" r:id="rId94"/>
    <p:sldId id="635" r:id="rId95"/>
    <p:sldId id="639" r:id="rId96"/>
    <p:sldId id="587" r:id="rId97"/>
    <p:sldId id="588" r:id="rId98"/>
    <p:sldId id="589" r:id="rId99"/>
    <p:sldId id="590" r:id="rId100"/>
    <p:sldId id="591" r:id="rId101"/>
    <p:sldId id="626" r:id="rId102"/>
    <p:sldId id="594" r:id="rId103"/>
    <p:sldId id="595" r:id="rId104"/>
    <p:sldId id="621" r:id="rId105"/>
    <p:sldId id="636" r:id="rId106"/>
    <p:sldId id="597" r:id="rId107"/>
    <p:sldId id="599" r:id="rId108"/>
    <p:sldId id="600" r:id="rId109"/>
    <p:sldId id="601" r:id="rId110"/>
    <p:sldId id="656" r:id="rId111"/>
    <p:sldId id="603" r:id="rId112"/>
    <p:sldId id="604" r:id="rId113"/>
    <p:sldId id="605" r:id="rId114"/>
    <p:sldId id="606" r:id="rId115"/>
    <p:sldId id="607" r:id="rId116"/>
    <p:sldId id="664" r:id="rId117"/>
    <p:sldId id="608" r:id="rId118"/>
    <p:sldId id="609" r:id="rId119"/>
    <p:sldId id="610" r:id="rId120"/>
    <p:sldId id="611" r:id="rId121"/>
    <p:sldId id="638" r:id="rId122"/>
    <p:sldId id="640" r:id="rId123"/>
    <p:sldId id="628" r:id="rId124"/>
    <p:sldId id="613" r:id="rId125"/>
  </p:sldIdLst>
  <p:sldSz cx="9144000" cy="6858000" type="screen4x3"/>
  <p:notesSz cx="6858000" cy="96583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7175D"/>
    <a:srgbClr val="FFFFDD"/>
    <a:srgbClr val="1A1A6C"/>
    <a:srgbClr val="202084"/>
    <a:srgbClr val="A40000"/>
    <a:srgbClr val="FFFF81"/>
    <a:srgbClr val="DE00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22" autoAdjust="0"/>
    <p:restoredTop sz="90929"/>
  </p:normalViewPr>
  <p:slideViewPr>
    <p:cSldViewPr snapToGrid="0">
      <p:cViewPr varScale="1">
        <p:scale>
          <a:sx n="75" d="100"/>
          <a:sy n="75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578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2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slide" Target="slides/slide107.xml"/><Relationship Id="rId124" Type="http://schemas.openxmlformats.org/officeDocument/2006/relationships/slide" Target="slides/slide115.xml"/><Relationship Id="rId12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61" Type="http://schemas.openxmlformats.org/officeDocument/2006/relationships/slide" Target="slides/slide52.xml"/><Relationship Id="rId82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02C1A87-5CB3-4745-B2B4-90D9D5B837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8595-BD26-4AE7-B7E5-304195F7AF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6DF3-8004-4F00-A8D9-C300F901B2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8C77-5DA4-4764-B791-4D898EFE49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5BAB-513C-4DB9-BC3F-7A8F7DF54D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AD10-4E48-4644-A6FB-656DC0C84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4C8E-390E-40C2-893F-A74437680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1251-352C-4F72-940B-87CAB708B1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33B1-9CFF-4930-8143-6BD9111B1E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028A-26D8-4B77-816C-6E37EED7FF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619D-E90C-498A-A939-A7169F9DA5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5FEA-9C80-48A5-A524-257978AA6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5138-C0E6-4F4B-A830-349F4B20CD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3BF3-D7F8-41E8-880F-50889A59EB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15BC-9010-440B-81DF-6DBADDAF0C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6500-6914-491A-BCD6-35C8C00711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9071-81D1-470A-8D2F-361DBF7750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76E0-31C1-4D0B-B769-97A15EA28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8EFF7-6F83-48AB-81A6-94ED568068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CA8D-7651-43D2-B4C3-B60166E5A9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5522-95B1-4A37-937A-7E7ED8C54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D8FD-E85E-4BF5-87D1-D85BCF65C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78B9-5A42-40D7-898A-8524BEC4CC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E766-274F-4A80-9188-1DD6F9DB7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BF59-C4AD-43F7-8A44-51D53F3FB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6D01-99BB-4AEB-B62C-093FE35B2F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A90A-2742-4FEB-8CDD-3BBE83942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3C0E-AACE-4BD9-8BD5-975617FE37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9569110-7DF3-4175-B2D2-2E93811A1A43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CA10EA4-CD34-4D7E-85E2-531DF77862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565F2AFC-3301-4968-9DCE-1554B5A7B4A4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B85CE5BC-0D24-4651-AD77-13AFAE37A1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519C24D5-3A10-4532-8CEC-98658A068971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68F3D436-5BEA-4E7D-B9EF-51AF0E9A7E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E67A1D19-DBF3-4E4F-9F48-FEF60FCF805C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639DD01-4B4A-49F6-8E22-569C2F6C06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FC04332F-E74D-4FBA-BF88-D4D95FEE2749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3498417-0358-43CB-9BC7-570080572CE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84173323-0B70-430E-A50A-EAD84A3AC6C0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DC5D4C2-FC0D-45EC-A5CF-EEFC5B011A6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6514-AC86-4DA3-87EC-17581DCC3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CC9A144-CC86-4455-97EF-8345ECACAC98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E6ADD3B-9A41-4BFD-B965-B4F30D7050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08D2779-91FE-49CD-B286-A82E8D2B4407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879F9100-5879-41C5-AADA-9EE6CD9326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BA89EB6-ABD2-4C6B-BA38-89AB52735E15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5A69DF9A-E5A3-4216-B0B0-E7BB9A0B70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2ACD3A98-2623-46EA-9DE1-1778F5B28610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D175334-27DE-4C13-A72C-0969ED6108E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2E7014D1-DC6B-4B76-8D1A-2D4B2553060B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02B73E8-1CC9-4C69-844E-FBB2B18F60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FFF6236-A516-4F7D-965A-5D3F7B37C6A3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6F01ADAB-3B90-4BC6-8C5B-15FF7B45D5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10D4CA8-5688-4801-8C2D-DC5C8D27664F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73BC4AA-8618-4A13-8C16-0C5C3F6514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1D0A1AE-C55A-4F99-BA87-4E06F5BEE43F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CCC337C-4686-402D-A7C8-A1398BF724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5D3E5DC-1083-416F-83B0-6FC3EC778F86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57D2BF0-2622-43D0-8FD0-E1A1E2B522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E19C94B4-F3F9-4B03-9732-96D6453F60B6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8DE4BF7-CFF5-4FBD-9CC2-16FA91FD37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7F76-628B-4417-90C9-4176C2EEA1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FD55169-A6BC-4356-8EBF-A967773B06E2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F4F714FA-0225-4502-A2CB-1673AA8A85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D3D5BFD-C5F7-4154-9FDD-12996CB37421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FF6B2DC-C5C0-408E-A521-282CF03B82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4E98C85-5D57-4175-B1F2-0428ACA763DF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20693A7-EABA-4C78-A6F5-9B892C843D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E544348-C6D5-49F9-86EF-2D3772406745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FF42671A-3F96-4486-8E2C-132864B23B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6FB6CCB8-2486-4697-AB39-EF420E4F67D7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DBB1F61-09FB-4BF1-AD03-B460B32BE2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808C1FA-CAD5-4E4C-BE53-054C87EE280F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20B4B0FC-841E-452F-9083-D076A12FB9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AB2A-F8AF-48EA-9296-5A1E7F4D8A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78A56-37E4-46BF-9FC6-17430B701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9632-8DF9-4E13-8BC5-B79D4E4610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5D04-9E7B-43CE-ABAE-2B0C6E73B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3036-477C-4B30-9B0D-595F315E41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583F-153E-47EC-95FF-9518A33D46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D2B7-896B-4346-A50E-C70EAB4C3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76CD-B8D3-46A0-854F-B6BDF72F2D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6913-8E19-475D-B4D9-DB462DEA41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D3F1-A94B-45E4-A089-C59EA7AD8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53E7-2C8A-409A-AE32-65AAF9E7FF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194A-3841-4EF2-B4E8-C2A5990E39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181F-857C-4C83-A927-21F13E5EF6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047A-5E4C-4AC9-BC28-39AC8ED1C1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DD45-CABF-4183-8D73-E809483E8C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EBBE-4B44-4C70-98E1-C9E27AE54C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49B6-ECDB-4AE7-B6FA-87253F1565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0081-5C9C-47F0-A28C-1C8A5A6AAE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D2E7-B6BD-41D0-976C-5B36C0332F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195E-927D-4DAB-9AE5-04B6423873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EF36-4E3E-468F-ADB3-B6E0561934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D6A5-2F14-4CA4-B585-D9939FD791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4CFF-12B4-410C-A3E9-B93B3D2801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B0EA-33DF-4BAA-A3AE-291B98E633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50FE-AD42-4F72-8431-BC46E1C2FE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6BBA-D567-4518-A6A4-376C16A802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766E3-8834-42C8-A785-408C0D133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7673-DC3D-44FA-A06C-5034594F7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9959-1BD6-45D9-9819-0509443B41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6BD2-201B-4491-98EC-C6822D35A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56CD-41C6-45EE-AD1E-C926BD054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4A61-7283-4B91-B021-C274133597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AB67-615B-4502-8EF4-EF72A70AC3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579F-95EB-45AB-B223-02D3812729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0AFE-571A-4075-BBF5-9BD12CB60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D98F-58AA-436F-83FD-3B0D4B3D9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FE7F-9C80-423D-874B-7936C5DAB5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E2D5-08D7-4B8E-9CC2-72FBC9C7E1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FAB0-1686-43E2-BD6F-CD99F40A2C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E56C-EFD2-459E-9C60-54EA811F03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3A43-EAA2-47DF-97DD-CE28E75C2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9B54-6785-4E85-BD26-CB0587C3FD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CC47-74CB-418E-AD03-054F533809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12E1-83E8-4FD3-B8E8-D3AF03FE1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1DF3-D784-41FB-942E-FDC9F3CD72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37D3-73DD-4EC1-A250-5DC4847504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3868-A93D-4BDB-8E45-97C76D1957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0EF5-87E6-40E4-83CC-2A9441154E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CDAE5F7-D026-4C27-B37E-6EEBD9FD90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C12BD97-A8DA-437B-96BC-358D449A88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2" r:id="rId1"/>
    <p:sldLayoutId id="2147485323" r:id="rId2"/>
    <p:sldLayoutId id="2147485324" r:id="rId3"/>
    <p:sldLayoutId id="2147485325" r:id="rId4"/>
    <p:sldLayoutId id="2147485326" r:id="rId5"/>
    <p:sldLayoutId id="2147485327" r:id="rId6"/>
    <p:sldLayoutId id="2147485328" r:id="rId7"/>
    <p:sldLayoutId id="2147485329" r:id="rId8"/>
    <p:sldLayoutId id="2147485330" r:id="rId9"/>
    <p:sldLayoutId id="2147485331" r:id="rId10"/>
    <p:sldLayoutId id="2147485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6155154-672C-40A0-BAAD-897C1448B5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F675A0F-7716-4F96-8703-FECD9E07F319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971252-A917-4D8A-9252-33D2CC2A2E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5E95A35-5B93-4335-AEA5-E86C343DA79A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6B59C6F-0393-42F1-BAAB-4C55DC6276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F3F392B-F646-4FE6-BC43-B462508461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D078B00-CB17-47AC-88A9-49783C78D3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C55B750-FA6F-4AB5-96D0-27E173FC17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562C3A4-4C60-4AE8-81B0-6058634551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mailto:jsb267@ua.es" TargetMode="External"/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9900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solidFill>
                  <a:srgbClr val="FFFFFF"/>
                </a:solidFill>
              </a:rPr>
              <a:t>Julio V. Santos Benito    </a:t>
            </a:r>
            <a:r>
              <a:rPr lang="es-ES" sz="1200">
                <a:solidFill>
                  <a:srgbClr val="FF3300"/>
                </a:solidFill>
                <a:hlinkClick r:id="rId2"/>
              </a:rPr>
              <a:t>jsb@ua.es</a:t>
            </a:r>
            <a:r>
              <a:rPr lang="es-ES" sz="1200">
                <a:solidFill>
                  <a:srgbClr val="FF3300"/>
                </a:solidFill>
              </a:rPr>
              <a:t>     </a:t>
            </a:r>
            <a:r>
              <a:rPr lang="es-ES" sz="1000">
                <a:solidFill>
                  <a:srgbClr val="FFFF00"/>
                </a:solidFill>
              </a:rPr>
              <a:t>Departamento de Física Aplicada    Universidad de Alicante </a:t>
            </a:r>
            <a:endParaRPr lang="es-ES" sz="1000">
              <a:solidFill>
                <a:srgbClr val="FFFFFF"/>
              </a:solidFill>
            </a:endParaRPr>
          </a:p>
        </p:txBody>
      </p:sp>
      <p:grpSp>
        <p:nvGrpSpPr>
          <p:cNvPr id="69635" name="9 Grupo"/>
          <p:cNvGrpSpPr>
            <a:grpSpLocks/>
          </p:cNvGrpSpPr>
          <p:nvPr/>
        </p:nvGrpSpPr>
        <p:grpSpPr bwMode="auto">
          <a:xfrm>
            <a:off x="0" y="700088"/>
            <a:ext cx="9144000" cy="1930284"/>
            <a:chOff x="0" y="498765"/>
            <a:chExt cx="9144000" cy="1425038"/>
          </a:xfrm>
        </p:grpSpPr>
        <p:sp>
          <p:nvSpPr>
            <p:cNvPr id="69637" name="10 Rectángulo"/>
            <p:cNvSpPr>
              <a:spLocks noChangeArrowheads="1"/>
            </p:cNvSpPr>
            <p:nvPr/>
          </p:nvSpPr>
          <p:spPr bwMode="auto">
            <a:xfrm>
              <a:off x="0" y="498765"/>
              <a:ext cx="9144000" cy="14250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9638" name="11 CuadroTexto"/>
            <p:cNvSpPr txBox="1">
              <a:spLocks noChangeArrowheads="1"/>
            </p:cNvSpPr>
            <p:nvPr/>
          </p:nvSpPr>
          <p:spPr bwMode="auto">
            <a:xfrm>
              <a:off x="0" y="736272"/>
              <a:ext cx="9144000" cy="111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3200" b="1" dirty="0">
                  <a:solidFill>
                    <a:srgbClr val="0049DA"/>
                  </a:solidFill>
                  <a:latin typeface="Arial Black" pitchFamily="34" charset="0"/>
                </a:rPr>
                <a:t>LA INVESTIGACIÓN EN EL AULA - (II)</a:t>
              </a:r>
            </a:p>
            <a:p>
              <a:pPr algn="ctr">
                <a:spcBef>
                  <a:spcPct val="50000"/>
                </a:spcBef>
              </a:pPr>
              <a:r>
                <a:rPr lang="es-ES" sz="2000" b="1" dirty="0">
                  <a:solidFill>
                    <a:srgbClr val="C00000"/>
                  </a:solidFill>
                  <a:latin typeface="Arial" charset="0"/>
                </a:rPr>
                <a:t>UN MODELO PARA LA APLICACIÓN DEL MÉTODO CIENTÍFICO</a:t>
              </a:r>
              <a:r>
                <a:rPr lang="es-ES" sz="2000" b="1" dirty="0" smtClean="0">
                  <a:solidFill>
                    <a:srgbClr val="C00000"/>
                  </a:solidFill>
                  <a:latin typeface="Arial" charset="0"/>
                </a:rPr>
                <a:t>.</a:t>
              </a:r>
            </a:p>
            <a:p>
              <a:pPr algn="ctr">
                <a:spcBef>
                  <a:spcPct val="50000"/>
                </a:spcBef>
              </a:pPr>
              <a:r>
                <a:rPr lang="es-ES" sz="2000" b="1" dirty="0" smtClean="0">
                  <a:solidFill>
                    <a:srgbClr val="92D050"/>
                  </a:solidFill>
                  <a:latin typeface="Arial" charset="0"/>
                </a:rPr>
                <a:t>(113 diapositivas)</a:t>
              </a:r>
              <a:endParaRPr lang="es-ES_tradnl" sz="2000" b="1" dirty="0">
                <a:solidFill>
                  <a:srgbClr val="92D050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6450" y="2997200"/>
            <a:ext cx="7588250" cy="101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Calibri" pitchFamily="34" charset="0"/>
              </a:rPr>
              <a:t>DEDUCCIÓN EXPERIMENTAL DE LAS LEYES DE LAS POLEAS FIJA Y MÓVIL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4500" y="198438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1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290638" y="4551363"/>
            <a:ext cx="65595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LA ALTURA A LA QUE SE ENCUENTRA EL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543800" cy="29781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z="4400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producir el equilibrio utilizando una </a:t>
            </a:r>
            <a:r>
              <a:rPr lang="es-ES" sz="4400" b="1" smtClean="0">
                <a:solidFill>
                  <a:srgbClr val="FF0000"/>
                </a:solidFill>
                <a:latin typeface="Calibri" pitchFamily="34" charset="0"/>
              </a:rPr>
              <a:t>polea y un cuerpo de pesos conocidos</a:t>
            </a:r>
            <a:endParaRPr lang="es-ES" sz="4400" b="1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C:\JVSB\powerpoint\Poleas\Diapositivas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0"/>
            <a:ext cx="44656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36 Grupo"/>
          <p:cNvGrpSpPr>
            <a:grpSpLocks/>
          </p:cNvGrpSpPr>
          <p:nvPr/>
        </p:nvGrpSpPr>
        <p:grpSpPr bwMode="auto">
          <a:xfrm rot="10800000">
            <a:off x="3814763" y="1566863"/>
            <a:ext cx="796925" cy="400050"/>
            <a:chOff x="7324265" y="2453529"/>
            <a:chExt cx="795941" cy="400602"/>
          </a:xfrm>
        </p:grpSpPr>
        <p:sp>
          <p:nvSpPr>
            <p:cNvPr id="163844" name="Text Box 30"/>
            <p:cNvSpPr txBox="1">
              <a:spLocks noChangeArrowheads="1"/>
            </p:cNvSpPr>
            <p:nvPr/>
          </p:nvSpPr>
          <p:spPr bwMode="auto">
            <a:xfrm rot="10800000">
              <a:off x="7596334" y="2453529"/>
              <a:ext cx="523872" cy="400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Arial" charset="0"/>
                </a:rPr>
                <a:t>50</a:t>
              </a:r>
            </a:p>
          </p:txBody>
        </p:sp>
        <p:cxnSp>
          <p:nvCxnSpPr>
            <p:cNvPr id="163845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JVSB\powerpoint\Poleas\Diapositivas\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59581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67" name="46 Elipse"/>
          <p:cNvSpPr>
            <a:spLocks noChangeArrowheads="1"/>
          </p:cNvSpPr>
          <p:nvPr/>
        </p:nvSpPr>
        <p:spPr bwMode="auto">
          <a:xfrm rot="10800000">
            <a:off x="2997200" y="304800"/>
            <a:ext cx="3079750" cy="30797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64868" name="103 Grupo"/>
          <p:cNvGrpSpPr>
            <a:grpSpLocks/>
          </p:cNvGrpSpPr>
          <p:nvPr/>
        </p:nvGrpSpPr>
        <p:grpSpPr bwMode="auto">
          <a:xfrm rot="10800000">
            <a:off x="4133850" y="363538"/>
            <a:ext cx="1652588" cy="2816225"/>
            <a:chOff x="305185" y="2054026"/>
            <a:chExt cx="1685704" cy="2872553"/>
          </a:xfrm>
        </p:grpSpPr>
        <p:sp>
          <p:nvSpPr>
            <p:cNvPr id="164873" name="Text Box 32"/>
            <p:cNvSpPr txBox="1">
              <a:spLocks noChangeArrowheads="1"/>
            </p:cNvSpPr>
            <p:nvPr/>
          </p:nvSpPr>
          <p:spPr bwMode="auto">
            <a:xfrm rot="10800000">
              <a:off x="381815" y="3317553"/>
              <a:ext cx="794958" cy="47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160</a:t>
              </a:r>
            </a:p>
          </p:txBody>
        </p:sp>
        <p:sp>
          <p:nvSpPr>
            <p:cNvPr id="164874" name="Text Box 32"/>
            <p:cNvSpPr txBox="1">
              <a:spLocks noChangeArrowheads="1"/>
            </p:cNvSpPr>
            <p:nvPr/>
          </p:nvSpPr>
          <p:spPr bwMode="auto">
            <a:xfrm rot="10800000">
              <a:off x="305185" y="2578730"/>
              <a:ext cx="871589" cy="47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140</a:t>
              </a:r>
            </a:p>
          </p:txBody>
        </p:sp>
        <p:grpSp>
          <p:nvGrpSpPr>
            <p:cNvPr id="164875" name="102 Grupo"/>
            <p:cNvGrpSpPr>
              <a:grpSpLocks/>
            </p:cNvGrpSpPr>
            <p:nvPr/>
          </p:nvGrpSpPr>
          <p:grpSpPr bwMode="auto">
            <a:xfrm>
              <a:off x="1122176" y="2054026"/>
              <a:ext cx="868713" cy="2872553"/>
              <a:chOff x="1122176" y="2054026"/>
              <a:chExt cx="868713" cy="2872553"/>
            </a:xfrm>
          </p:grpSpPr>
          <p:sp>
            <p:nvSpPr>
              <p:cNvPr id="164877" name="Rectangle 5"/>
              <p:cNvSpPr>
                <a:spLocks noChangeArrowheads="1"/>
              </p:cNvSpPr>
              <p:nvPr/>
            </p:nvSpPr>
            <p:spPr bwMode="auto">
              <a:xfrm rot="10800000">
                <a:off x="1184893" y="2818214"/>
                <a:ext cx="743284" cy="766511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878" name="Group 6"/>
              <p:cNvGrpSpPr>
                <a:grpSpLocks/>
              </p:cNvGrpSpPr>
              <p:nvPr/>
            </p:nvGrpSpPr>
            <p:grpSpPr bwMode="auto">
              <a:xfrm rot="10800000">
                <a:off x="1266189" y="2927384"/>
                <a:ext cx="534235" cy="569076"/>
                <a:chOff x="2562" y="1298"/>
                <a:chExt cx="273" cy="363"/>
              </a:xfrm>
            </p:grpSpPr>
            <p:sp>
              <p:nvSpPr>
                <p:cNvPr id="164906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7" name="Line 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8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9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10" name="Line 11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11" name="Line 1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12" name="Line 1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13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14" name="Line 1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64879" name="Line 26"/>
              <p:cNvSpPr>
                <a:spLocks noChangeShapeType="1"/>
              </p:cNvSpPr>
              <p:nvPr/>
            </p:nvSpPr>
            <p:spPr bwMode="auto">
              <a:xfrm rot="10800000">
                <a:off x="1189538" y="3584725"/>
                <a:ext cx="736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64880" name="Line 27"/>
              <p:cNvSpPr>
                <a:spLocks noChangeShapeType="1"/>
              </p:cNvSpPr>
              <p:nvPr/>
            </p:nvSpPr>
            <p:spPr bwMode="auto">
              <a:xfrm rot="10800000">
                <a:off x="1189538" y="2818214"/>
                <a:ext cx="736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64881" name="Line 28"/>
              <p:cNvSpPr>
                <a:spLocks noChangeShapeType="1"/>
              </p:cNvSpPr>
              <p:nvPr/>
            </p:nvSpPr>
            <p:spPr bwMode="auto">
              <a:xfrm rot="10800000">
                <a:off x="1189538" y="4302458"/>
                <a:ext cx="736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64882" name="Rectangle 31"/>
              <p:cNvSpPr>
                <a:spLocks noChangeArrowheads="1"/>
              </p:cNvSpPr>
              <p:nvPr/>
            </p:nvSpPr>
            <p:spPr bwMode="auto">
              <a:xfrm rot="10800000">
                <a:off x="1187215" y="3594016"/>
                <a:ext cx="738638" cy="7339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883" name="Group 32"/>
              <p:cNvGrpSpPr>
                <a:grpSpLocks/>
              </p:cNvGrpSpPr>
              <p:nvPr/>
            </p:nvGrpSpPr>
            <p:grpSpPr bwMode="auto">
              <a:xfrm rot="10800000">
                <a:off x="1266189" y="3659053"/>
                <a:ext cx="534235" cy="566754"/>
                <a:chOff x="2562" y="1298"/>
                <a:chExt cx="273" cy="363"/>
              </a:xfrm>
            </p:grpSpPr>
            <p:sp>
              <p:nvSpPr>
                <p:cNvPr id="164897" name="Line 33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8" name="Line 34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9" name="Line 35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0" name="Line 36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1" name="Line 37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2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3" name="Line 39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4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905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64884" name="Rectangle 42"/>
              <p:cNvSpPr>
                <a:spLocks noChangeArrowheads="1"/>
              </p:cNvSpPr>
              <p:nvPr/>
            </p:nvSpPr>
            <p:spPr bwMode="auto">
              <a:xfrm rot="10800000">
                <a:off x="1180247" y="2054026"/>
                <a:ext cx="752575" cy="224146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85" name="Rectangle 43"/>
              <p:cNvSpPr>
                <a:spLocks noChangeArrowheads="1"/>
              </p:cNvSpPr>
              <p:nvPr/>
            </p:nvSpPr>
            <p:spPr bwMode="auto">
              <a:xfrm rot="10800000">
                <a:off x="1122176" y="4313533"/>
                <a:ext cx="868713" cy="61304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86" name="Rectangle 4"/>
              <p:cNvSpPr>
                <a:spLocks noChangeArrowheads="1"/>
              </p:cNvSpPr>
              <p:nvPr/>
            </p:nvSpPr>
            <p:spPr bwMode="auto">
              <a:xfrm rot="10800000">
                <a:off x="1189538" y="2067962"/>
                <a:ext cx="738638" cy="7409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887" name="Group 16"/>
              <p:cNvGrpSpPr>
                <a:grpSpLocks/>
              </p:cNvGrpSpPr>
              <p:nvPr/>
            </p:nvGrpSpPr>
            <p:grpSpPr bwMode="auto">
              <a:xfrm rot="10800000">
                <a:off x="1290251" y="2168678"/>
                <a:ext cx="534235" cy="566754"/>
                <a:chOff x="2562" y="1298"/>
                <a:chExt cx="273" cy="363"/>
              </a:xfrm>
            </p:grpSpPr>
            <p:sp>
              <p:nvSpPr>
                <p:cNvPr id="164888" name="Line 1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89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0" name="Line 1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1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2" name="Line 21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3" name="Line 2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4" name="Line 2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5" name="Line 2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4896" name="Line 2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164876" name="Text Box 32"/>
            <p:cNvSpPr txBox="1">
              <a:spLocks noChangeArrowheads="1"/>
            </p:cNvSpPr>
            <p:nvPr/>
          </p:nvSpPr>
          <p:spPr bwMode="auto">
            <a:xfrm rot="10800000">
              <a:off x="381814" y="4020000"/>
              <a:ext cx="794958" cy="47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180</a:t>
              </a:r>
            </a:p>
          </p:txBody>
        </p:sp>
      </p:grpSp>
      <p:sp>
        <p:nvSpPr>
          <p:cNvPr id="49" name="48 Elipse"/>
          <p:cNvSpPr/>
          <p:nvPr/>
        </p:nvSpPr>
        <p:spPr bwMode="auto">
          <a:xfrm rot="10800000">
            <a:off x="3041650" y="339725"/>
            <a:ext cx="2962275" cy="2962275"/>
          </a:xfrm>
          <a:prstGeom prst="ellipse">
            <a:avLst/>
          </a:prstGeom>
          <a:noFill/>
          <a:ln w="2381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noFill/>
            </a:endParaRPr>
          </a:p>
        </p:txBody>
      </p:sp>
      <p:grpSp>
        <p:nvGrpSpPr>
          <p:cNvPr id="7" name="44 Grupo"/>
          <p:cNvGrpSpPr>
            <a:grpSpLocks/>
          </p:cNvGrpSpPr>
          <p:nvPr/>
        </p:nvGrpSpPr>
        <p:grpSpPr bwMode="auto">
          <a:xfrm>
            <a:off x="3357563" y="817563"/>
            <a:ext cx="747712" cy="307975"/>
            <a:chOff x="6960633" y="1206203"/>
            <a:chExt cx="663177" cy="286099"/>
          </a:xfrm>
        </p:grpSpPr>
        <p:sp>
          <p:nvSpPr>
            <p:cNvPr id="164871" name="50 CuadroTexto"/>
            <p:cNvSpPr txBox="1">
              <a:spLocks noChangeArrowheads="1"/>
            </p:cNvSpPr>
            <p:nvPr/>
          </p:nvSpPr>
          <p:spPr bwMode="auto">
            <a:xfrm>
              <a:off x="6960633" y="1206203"/>
              <a:ext cx="560166" cy="286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>
                  <a:solidFill>
                    <a:srgbClr val="000000"/>
                  </a:solidFill>
                </a:rPr>
                <a:t>   180</a:t>
              </a:r>
            </a:p>
          </p:txBody>
        </p:sp>
        <p:cxnSp>
          <p:nvCxnSpPr>
            <p:cNvPr id="164872" name="51 Conector recto de flecha"/>
            <p:cNvCxnSpPr>
              <a:cxnSpLocks noChangeShapeType="1"/>
            </p:cNvCxnSpPr>
            <p:nvPr/>
          </p:nvCxnSpPr>
          <p:spPr bwMode="auto">
            <a:xfrm>
              <a:off x="7429646" y="1354794"/>
              <a:ext cx="1941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JVSB\powerpoint\Poleas\Diapositivas\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75" y="0"/>
            <a:ext cx="452755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2101" name="47 CuadroTexto"/>
          <p:cNvSpPr txBox="1">
            <a:spLocks noChangeArrowheads="1"/>
          </p:cNvSpPr>
          <p:nvPr/>
        </p:nvSpPr>
        <p:spPr bwMode="auto">
          <a:xfrm>
            <a:off x="4525963" y="3962400"/>
            <a:ext cx="6350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 p</a:t>
            </a:r>
          </a:p>
        </p:txBody>
      </p:sp>
      <p:sp>
        <p:nvSpPr>
          <p:cNvPr id="132102" name="48 CuadroTexto"/>
          <p:cNvSpPr txBox="1">
            <a:spLocks noChangeArrowheads="1"/>
          </p:cNvSpPr>
          <p:nvPr/>
        </p:nvSpPr>
        <p:spPr bwMode="auto">
          <a:xfrm>
            <a:off x="4525963" y="5503863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180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249613" y="163513"/>
            <a:ext cx="3079750" cy="3079750"/>
            <a:chOff x="3983277" y="2057894"/>
            <a:chExt cx="3080084" cy="3080084"/>
          </a:xfrm>
        </p:grpSpPr>
        <p:sp>
          <p:nvSpPr>
            <p:cNvPr id="165897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65898" name="103 Grupo"/>
            <p:cNvGrpSpPr>
              <a:grpSpLocks/>
            </p:cNvGrpSpPr>
            <p:nvPr/>
          </p:nvGrpSpPr>
          <p:grpSpPr bwMode="auto">
            <a:xfrm>
              <a:off x="4249957" y="2102152"/>
              <a:ext cx="1585358" cy="2894327"/>
              <a:chOff x="374428" y="2054026"/>
              <a:chExt cx="1616461" cy="2951111"/>
            </a:xfrm>
          </p:grpSpPr>
          <p:sp>
            <p:nvSpPr>
              <p:cNvPr id="16590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63832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6590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74428" y="2616654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65902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65903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5904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6593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4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5905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5906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5907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5908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5909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592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3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5910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11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45056"/>
                  <a:ext cx="868713" cy="86008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12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5913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591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1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1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1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1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592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5" name="54 Elipse"/>
            <p:cNvSpPr/>
            <p:nvPr/>
          </p:nvSpPr>
          <p:spPr>
            <a:xfrm>
              <a:off x="4030907" y="2107112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614738" y="984250"/>
            <a:ext cx="820737" cy="338138"/>
            <a:chOff x="7324265" y="2490495"/>
            <a:chExt cx="821001" cy="338554"/>
          </a:xfrm>
        </p:grpSpPr>
        <p:sp>
          <p:nvSpPr>
            <p:cNvPr id="165895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65896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10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JVSB\powerpoint\Poleas\Diapositivas\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452596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249613" y="163513"/>
            <a:ext cx="3079750" cy="3079750"/>
            <a:chOff x="3983277" y="2057894"/>
            <a:chExt cx="3080084" cy="3080084"/>
          </a:xfrm>
        </p:grpSpPr>
        <p:sp>
          <p:nvSpPr>
            <p:cNvPr id="166919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66920" name="103 Grupo"/>
            <p:cNvGrpSpPr>
              <a:grpSpLocks/>
            </p:cNvGrpSpPr>
            <p:nvPr/>
          </p:nvGrpSpPr>
          <p:grpSpPr bwMode="auto">
            <a:xfrm>
              <a:off x="4249957" y="2102152"/>
              <a:ext cx="1585358" cy="2894327"/>
              <a:chOff x="374428" y="2054026"/>
              <a:chExt cx="1616461" cy="2951111"/>
            </a:xfrm>
          </p:grpSpPr>
          <p:sp>
            <p:nvSpPr>
              <p:cNvPr id="16692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12740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sp>
            <p:nvSpPr>
              <p:cNvPr id="166923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74428" y="2616654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200</a:t>
                </a:r>
              </a:p>
            </p:txBody>
          </p:sp>
          <p:grpSp>
            <p:nvGrpSpPr>
              <p:cNvPr id="166924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66925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6926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6695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6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6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6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6927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6928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6929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6930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6931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694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5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6932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33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872097"/>
                  <a:ext cx="868713" cy="113304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34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6935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693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3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3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3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694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4030907" y="2107112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614738" y="1246188"/>
            <a:ext cx="820737" cy="338137"/>
            <a:chOff x="7324265" y="2490495"/>
            <a:chExt cx="821001" cy="338554"/>
          </a:xfrm>
        </p:grpSpPr>
        <p:sp>
          <p:nvSpPr>
            <p:cNvPr id="166917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228</a:t>
              </a:r>
            </a:p>
          </p:txBody>
        </p:sp>
        <p:cxnSp>
          <p:nvCxnSpPr>
            <p:cNvPr id="166918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JVSB\powerpoint\Poleas\Diapositivas\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0"/>
            <a:ext cx="452755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4149" name="46 CuadroTexto"/>
          <p:cNvSpPr txBox="1">
            <a:spLocks noChangeArrowheads="1"/>
          </p:cNvSpPr>
          <p:nvPr/>
        </p:nvSpPr>
        <p:spPr bwMode="auto">
          <a:xfrm>
            <a:off x="4311650" y="3937000"/>
            <a:ext cx="636588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 p</a:t>
            </a:r>
          </a:p>
        </p:txBody>
      </p:sp>
      <p:sp>
        <p:nvSpPr>
          <p:cNvPr id="134150" name="47 CuadroTexto"/>
          <p:cNvSpPr txBox="1">
            <a:spLocks noChangeArrowheads="1"/>
          </p:cNvSpPr>
          <p:nvPr/>
        </p:nvSpPr>
        <p:spPr bwMode="auto">
          <a:xfrm>
            <a:off x="4311650" y="5478463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228 p</a:t>
            </a: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3068638" y="257175"/>
            <a:ext cx="3079750" cy="3079750"/>
            <a:chOff x="1314905" y="1660358"/>
            <a:chExt cx="3080084" cy="3080084"/>
          </a:xfrm>
        </p:grpSpPr>
        <p:sp>
          <p:nvSpPr>
            <p:cNvPr id="167945" name="50 Elipse"/>
            <p:cNvSpPr>
              <a:spLocks noChangeArrowheads="1"/>
            </p:cNvSpPr>
            <p:nvPr/>
          </p:nvSpPr>
          <p:spPr bwMode="auto">
            <a:xfrm rot="10800000">
              <a:off x="1314905" y="166035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67946" name="103 Grupo"/>
            <p:cNvGrpSpPr>
              <a:grpSpLocks/>
            </p:cNvGrpSpPr>
            <p:nvPr/>
          </p:nvGrpSpPr>
          <p:grpSpPr bwMode="auto">
            <a:xfrm rot="10800000">
              <a:off x="2380111" y="1766169"/>
              <a:ext cx="1653270" cy="2817281"/>
              <a:chOff x="305185" y="2054026"/>
              <a:chExt cx="1685704" cy="2872553"/>
            </a:xfrm>
          </p:grpSpPr>
          <p:sp>
            <p:nvSpPr>
              <p:cNvPr id="16794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81815" y="3317553"/>
                <a:ext cx="794958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sp>
            <p:nvSpPr>
              <p:cNvPr id="167949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05185" y="2578730"/>
                <a:ext cx="871589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grpSp>
            <p:nvGrpSpPr>
              <p:cNvPr id="167950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872553"/>
                <a:chOff x="1122176" y="2054026"/>
                <a:chExt cx="868713" cy="2872553"/>
              </a:xfrm>
            </p:grpSpPr>
            <p:sp>
              <p:nvSpPr>
                <p:cNvPr id="167952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rgbClr val="C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7953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6798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7954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7955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7956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67957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7958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797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67959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960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313533"/>
                  <a:ext cx="868713" cy="6130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961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7962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6796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6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6797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  <p:sp>
            <p:nvSpPr>
              <p:cNvPr id="16795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81814" y="4020000"/>
                <a:ext cx="794958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</p:grpSp>
        <p:sp>
          <p:nvSpPr>
            <p:cNvPr id="53" name="52 Elipse"/>
            <p:cNvSpPr/>
            <p:nvPr/>
          </p:nvSpPr>
          <p:spPr>
            <a:xfrm rot="10800000">
              <a:off x="1384763" y="1730216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44 Grupo"/>
          <p:cNvGrpSpPr>
            <a:grpSpLocks/>
          </p:cNvGrpSpPr>
          <p:nvPr/>
        </p:nvGrpSpPr>
        <p:grpSpPr bwMode="auto">
          <a:xfrm>
            <a:off x="3368675" y="817563"/>
            <a:ext cx="749300" cy="307975"/>
            <a:chOff x="6960633" y="1206203"/>
            <a:chExt cx="663177" cy="286099"/>
          </a:xfrm>
        </p:grpSpPr>
        <p:sp>
          <p:nvSpPr>
            <p:cNvPr id="167943" name="51 CuadroTexto"/>
            <p:cNvSpPr txBox="1">
              <a:spLocks noChangeArrowheads="1"/>
            </p:cNvSpPr>
            <p:nvPr/>
          </p:nvSpPr>
          <p:spPr bwMode="auto">
            <a:xfrm>
              <a:off x="6960633" y="1206203"/>
              <a:ext cx="560166" cy="286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>
                  <a:solidFill>
                    <a:srgbClr val="000000"/>
                  </a:solidFill>
                </a:rPr>
                <a:t>   140</a:t>
              </a:r>
            </a:p>
          </p:txBody>
        </p:sp>
        <p:cxnSp>
          <p:nvCxnSpPr>
            <p:cNvPr id="167944" name="53 Conector recto de flecha"/>
            <p:cNvCxnSpPr>
              <a:cxnSpLocks noChangeShapeType="1"/>
            </p:cNvCxnSpPr>
            <p:nvPr/>
          </p:nvCxnSpPr>
          <p:spPr bwMode="auto">
            <a:xfrm>
              <a:off x="7429646" y="1354794"/>
              <a:ext cx="1941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Group 2"/>
          <p:cNvGraphicFramePr>
            <a:graphicFrameLocks noGrp="1"/>
          </p:cNvGraphicFramePr>
          <p:nvPr/>
        </p:nvGraphicFramePr>
        <p:xfrm>
          <a:off x="838200" y="2209800"/>
          <a:ext cx="7620000" cy="3089276"/>
        </p:xfrm>
        <a:graphic>
          <a:graphicData uri="http://schemas.openxmlformats.org/drawingml/2006/table">
            <a:tbl>
              <a:tblPr/>
              <a:tblGrid>
                <a:gridCol w="1524000"/>
                <a:gridCol w="1828800"/>
                <a:gridCol w="2057400"/>
                <a:gridCol w="2209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polea</a:t>
                      </a:r>
                      <a:endParaRPr kumimoji="0" lang="es-ES_tradnl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</a:t>
                      </a:r>
                      <a:r>
                        <a:rPr kumimoji="0" lang="es-ES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cuerpo</a:t>
                      </a:r>
                      <a:endParaRPr kumimoji="0" lang="es-ES_tradnl" sz="3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aplicada</a:t>
                      </a: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teórica</a:t>
                      </a:r>
                      <a:endParaRPr kumimoji="0" lang="es-ES_tradnl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168984" name="Text Box 25"/>
          <p:cNvSpPr txBox="1">
            <a:spLocks noChangeArrowheads="1"/>
          </p:cNvSpPr>
          <p:nvPr/>
        </p:nvSpPr>
        <p:spPr bwMode="auto">
          <a:xfrm>
            <a:off x="2819400" y="685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330325" y="3503613"/>
            <a:ext cx="938213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67013" y="3527425"/>
            <a:ext cx="938212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714875" y="3551238"/>
            <a:ext cx="938213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935788" y="3538538"/>
            <a:ext cx="938212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293813" y="4489450"/>
            <a:ext cx="938212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732088" y="4513263"/>
            <a:ext cx="936625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678363" y="4537075"/>
            <a:ext cx="938212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888163" y="4524375"/>
            <a:ext cx="938212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4875"/>
            <a:ext cx="77724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CONCLUSIÓN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41538" y="2228850"/>
          <a:ext cx="4948237" cy="1069975"/>
        </p:xfrm>
        <a:graphic>
          <a:graphicData uri="http://schemas.openxmlformats.org/presentationml/2006/ole">
            <p:oleObj spid="_x0000_s6146" name="Ecuación" r:id="rId3" imgW="1117440" imgH="241200" progId="Equation.3">
              <p:embed/>
            </p:oleObj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401888" y="4454525"/>
          <a:ext cx="4402137" cy="1254125"/>
        </p:xfrm>
        <a:graphic>
          <a:graphicData uri="http://schemas.openxmlformats.org/presentationml/2006/ole">
            <p:oleObj spid="_x0000_s6147" name="Ecuación" r:id="rId4" imgW="1384200" imgH="393480" progId="Equation.3">
              <p:embed/>
            </p:oleObj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592388" y="3606800"/>
            <a:ext cx="4021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Resultado que confirma la ley: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0863"/>
          </a:xfrm>
          <a:solidFill>
            <a:schemeClr val="bg1"/>
          </a:solidFill>
          <a:ln>
            <a:solidFill>
              <a:srgbClr val="17175D"/>
            </a:solidFill>
          </a:ln>
        </p:spPr>
        <p:txBody>
          <a:bodyPr/>
          <a:lstStyle/>
          <a:p>
            <a:r>
              <a:rPr lang="es-ES_tradnl" sz="2800" b="1" smtClean="0">
                <a:latin typeface="Calibri" pitchFamily="34" charset="0"/>
              </a:rPr>
              <a:t>Estudio de la ventaja mecánica que ofrece la polea móvil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63538" y="614363"/>
            <a:ext cx="2617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1. Si P</a:t>
            </a:r>
            <a:r>
              <a:rPr lang="es-ES_tradnl" baseline="-25000">
                <a:latin typeface="Calibri" pitchFamily="34" charset="0"/>
              </a:rPr>
              <a:t>polea </a:t>
            </a:r>
            <a:r>
              <a:rPr lang="es-ES_tradnl">
                <a:latin typeface="Calibri" pitchFamily="34" charset="0"/>
              </a:rPr>
              <a:t>&gt; P</a:t>
            </a:r>
            <a:r>
              <a:rPr lang="es-ES_tradnl" baseline="-25000">
                <a:latin typeface="Calibri" pitchFamily="34" charset="0"/>
              </a:rPr>
              <a:t>cuerpo</a:t>
            </a:r>
            <a:r>
              <a:rPr lang="es-ES_tradnl">
                <a:latin typeface="Calibri" pitchFamily="34" charset="0"/>
              </a:rPr>
              <a:t>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25563" y="1135063"/>
          <a:ext cx="6578600" cy="803275"/>
        </p:xfrm>
        <a:graphic>
          <a:graphicData uri="http://schemas.openxmlformats.org/presentationml/2006/ole">
            <p:oleObj spid="_x0000_s7170" name="Ecuación" r:id="rId3" imgW="3225600" imgH="393480" progId="Equation.3">
              <p:embed/>
            </p:oleObj>
          </a:graphicData>
        </a:graphic>
      </p:graphicFrame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63538" y="2505075"/>
            <a:ext cx="2655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2. Si P</a:t>
            </a:r>
            <a:r>
              <a:rPr lang="es-ES_tradnl" baseline="-25000">
                <a:latin typeface="Calibri" pitchFamily="34" charset="0"/>
              </a:rPr>
              <a:t>polea </a:t>
            </a:r>
            <a:r>
              <a:rPr lang="es-ES_tradnl">
                <a:latin typeface="Calibri" pitchFamily="34" charset="0"/>
              </a:rPr>
              <a:t>= P</a:t>
            </a:r>
            <a:r>
              <a:rPr lang="es-ES_tradnl" baseline="-25000">
                <a:latin typeface="Calibri" pitchFamily="34" charset="0"/>
              </a:rPr>
              <a:t>cuerpo</a:t>
            </a:r>
            <a:r>
              <a:rPr lang="es-ES_tradnl">
                <a:latin typeface="Calibri" pitchFamily="34" charset="0"/>
              </a:rPr>
              <a:t>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228850" y="3089275"/>
          <a:ext cx="4921250" cy="803275"/>
        </p:xfrm>
        <a:graphic>
          <a:graphicData uri="http://schemas.openxmlformats.org/presentationml/2006/ole">
            <p:oleObj spid="_x0000_s7171" name="Ecuación" r:id="rId4" imgW="2412720" imgH="393480" progId="Equation.3">
              <p:embed/>
            </p:oleObj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88938" y="4533900"/>
            <a:ext cx="2855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3. Si P</a:t>
            </a:r>
            <a:r>
              <a:rPr lang="es-ES_tradnl" baseline="-25000">
                <a:latin typeface="Calibri" pitchFamily="34" charset="0"/>
              </a:rPr>
              <a:t>polea </a:t>
            </a:r>
            <a:r>
              <a:rPr lang="es-ES_tradnl">
                <a:latin typeface="Calibri" pitchFamily="34" charset="0"/>
              </a:rPr>
              <a:t>&lt; P</a:t>
            </a:r>
            <a:r>
              <a:rPr lang="es-ES_tradnl" baseline="-25000">
                <a:latin typeface="Calibri" pitchFamily="34" charset="0"/>
              </a:rPr>
              <a:t>cuerpo</a:t>
            </a:r>
            <a:r>
              <a:rPr lang="es-ES_tradnl">
                <a:latin typeface="Calibri" pitchFamily="34" charset="0"/>
              </a:rPr>
              <a:t>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501775" y="5130800"/>
          <a:ext cx="6553200" cy="804863"/>
        </p:xfrm>
        <a:graphic>
          <a:graphicData uri="http://schemas.openxmlformats.org/presentationml/2006/ole">
            <p:oleObj spid="_x0000_s7172" name="Ecuación" r:id="rId5" imgW="3213000" imgH="393480" progId="Equation.3">
              <p:embed/>
            </p:oleObj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516063" y="2028825"/>
            <a:ext cx="637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Calibri" pitchFamily="34" charset="0"/>
              </a:rPr>
              <a:t>En este caso hay “desventaja mecánica” 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152525" y="3933825"/>
            <a:ext cx="7089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Calibri" pitchFamily="34" charset="0"/>
              </a:rPr>
              <a:t>En este caso no hay “ventaja” ni “desventaja” mecánica 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101725" y="6124575"/>
            <a:ext cx="708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Calibri" pitchFamily="34" charset="0"/>
              </a:rPr>
              <a:t>En este caso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</a:rPr>
              <a:t>sí</a:t>
            </a:r>
            <a:r>
              <a:rPr lang="es-ES_tradnl">
                <a:latin typeface="Calibri" pitchFamily="34" charset="0"/>
              </a:rPr>
              <a:t> que hay “ventaja” mecánica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  <p:bldP spid="1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5400" b="1" smtClean="0">
                <a:solidFill>
                  <a:schemeClr val="bg1"/>
                </a:solidFill>
              </a:rPr>
              <a:t>POLIPASTOS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86000"/>
            <a:ext cx="7848600" cy="31178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2"/>
                </a:solidFill>
                <a:latin typeface="Calibri" pitchFamily="34" charset="0"/>
              </a:rPr>
              <a:t>Con un dinamómetro se medirá la fuerza necesaria para conseguir el equilibrio cuando </a:t>
            </a:r>
            <a:r>
              <a:rPr lang="es-ES" sz="3600" b="1" smtClean="0">
                <a:solidFill>
                  <a:srgbClr val="FF0000"/>
                </a:solidFill>
                <a:latin typeface="Calibri" pitchFamily="34" charset="0"/>
              </a:rPr>
              <a:t>un mismo cuerpo</a:t>
            </a:r>
            <a:r>
              <a:rPr lang="es-ES" sz="3600" b="1" smtClean="0">
                <a:solidFill>
                  <a:schemeClr val="accent2"/>
                </a:solidFill>
                <a:latin typeface="Calibri" pitchFamily="34" charset="0"/>
              </a:rPr>
              <a:t> esté colocado en la polea </a:t>
            </a:r>
            <a:r>
              <a:rPr lang="es-ES" sz="3600" b="1" smtClean="0">
                <a:solidFill>
                  <a:srgbClr val="FF0000"/>
                </a:solidFill>
                <a:latin typeface="Calibri" pitchFamily="34" charset="0"/>
              </a:rPr>
              <a:t>a distintas alturas</a:t>
            </a:r>
            <a:r>
              <a:rPr lang="es-ES" sz="3600" b="1" smtClean="0">
                <a:solidFill>
                  <a:schemeClr val="accent2"/>
                </a:solidFill>
                <a:latin typeface="Calibri" pitchFamily="34" charset="0"/>
              </a:rPr>
              <a:t> respecto de ella</a:t>
            </a:r>
            <a:r>
              <a:rPr lang="es-ES" sz="3600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z="440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56 Grupo"/>
          <p:cNvGrpSpPr>
            <a:grpSpLocks/>
          </p:cNvGrpSpPr>
          <p:nvPr/>
        </p:nvGrpSpPr>
        <p:grpSpPr bwMode="auto">
          <a:xfrm>
            <a:off x="2314575" y="0"/>
            <a:ext cx="4525963" cy="6858000"/>
            <a:chOff x="2314575" y="0"/>
            <a:chExt cx="4525963" cy="6858000"/>
          </a:xfrm>
        </p:grpSpPr>
        <p:pic>
          <p:nvPicPr>
            <p:cNvPr id="171061" name="Picture 2" descr="C:\JVSB\powerpoint\Poleas\Diapositivas\0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4575" y="0"/>
              <a:ext cx="4525963" cy="685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10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6663" y="4998370"/>
              <a:ext cx="219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6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1709" y="3198047"/>
              <a:ext cx="109046" cy="35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47 CuadroTexto"/>
          <p:cNvSpPr txBox="1">
            <a:spLocks noChangeArrowheads="1"/>
          </p:cNvSpPr>
          <p:nvPr/>
        </p:nvSpPr>
        <p:spPr bwMode="auto">
          <a:xfrm>
            <a:off x="4108450" y="4359275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160 p</a:t>
            </a:r>
          </a:p>
        </p:txBody>
      </p:sp>
      <p:sp>
        <p:nvSpPr>
          <p:cNvPr id="137224" name="47 CuadroTexto"/>
          <p:cNvSpPr txBox="1">
            <a:spLocks noChangeArrowheads="1"/>
          </p:cNvSpPr>
          <p:nvPr/>
        </p:nvSpPr>
        <p:spPr bwMode="auto">
          <a:xfrm>
            <a:off x="4157663" y="2192338"/>
            <a:ext cx="627062" cy="369887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 p</a:t>
            </a:r>
          </a:p>
        </p:txBody>
      </p:sp>
      <p:grpSp>
        <p:nvGrpSpPr>
          <p:cNvPr id="3" name="104 Grupo"/>
          <p:cNvGrpSpPr>
            <a:grpSpLocks/>
          </p:cNvGrpSpPr>
          <p:nvPr/>
        </p:nvGrpSpPr>
        <p:grpSpPr bwMode="auto">
          <a:xfrm>
            <a:off x="3910013" y="3457575"/>
            <a:ext cx="3079750" cy="3079750"/>
            <a:chOff x="3983277" y="2057894"/>
            <a:chExt cx="3080084" cy="3080084"/>
          </a:xfrm>
        </p:grpSpPr>
        <p:sp>
          <p:nvSpPr>
            <p:cNvPr id="171017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71018" name="103 Grupo"/>
            <p:cNvGrpSpPr>
              <a:grpSpLocks/>
            </p:cNvGrpSpPr>
            <p:nvPr/>
          </p:nvGrpSpPr>
          <p:grpSpPr bwMode="auto">
            <a:xfrm>
              <a:off x="4249957" y="2102152"/>
              <a:ext cx="1585358" cy="2894328"/>
              <a:chOff x="374428" y="2054026"/>
              <a:chExt cx="1616461" cy="2951112"/>
            </a:xfrm>
          </p:grpSpPr>
          <p:sp>
            <p:nvSpPr>
              <p:cNvPr id="17102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38287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7102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74428" y="2616654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71022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2"/>
                <a:chOff x="1122176" y="2054026"/>
                <a:chExt cx="868713" cy="2951112"/>
              </a:xfrm>
            </p:grpSpPr>
            <p:sp>
              <p:nvSpPr>
                <p:cNvPr id="171023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1024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7105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6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71025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71026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71027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71028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1029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7104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71030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031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756207"/>
                  <a:ext cx="868713" cy="124893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032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1033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7103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3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3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3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3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3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7104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4030907" y="2107112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9" name="136 Grupo"/>
          <p:cNvGrpSpPr>
            <a:grpSpLocks/>
          </p:cNvGrpSpPr>
          <p:nvPr/>
        </p:nvGrpSpPr>
        <p:grpSpPr bwMode="auto">
          <a:xfrm rot="10800000">
            <a:off x="4259263" y="4633913"/>
            <a:ext cx="820737" cy="338137"/>
            <a:chOff x="7324265" y="2490495"/>
            <a:chExt cx="821001" cy="338554"/>
          </a:xfrm>
        </p:grpSpPr>
        <p:sp>
          <p:nvSpPr>
            <p:cNvPr id="171015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105</a:t>
              </a:r>
            </a:p>
          </p:txBody>
        </p:sp>
        <p:cxnSp>
          <p:nvCxnSpPr>
            <p:cNvPr id="171016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51 Grupo"/>
          <p:cNvGrpSpPr>
            <a:grpSpLocks/>
          </p:cNvGrpSpPr>
          <p:nvPr/>
        </p:nvGrpSpPr>
        <p:grpSpPr bwMode="auto">
          <a:xfrm>
            <a:off x="2319338" y="0"/>
            <a:ext cx="4527550" cy="6858000"/>
            <a:chOff x="2319338" y="0"/>
            <a:chExt cx="4527550" cy="6858000"/>
          </a:xfrm>
        </p:grpSpPr>
        <p:pic>
          <p:nvPicPr>
            <p:cNvPr id="172083" name="Picture 2" descr="C:\JVSB\powerpoint\Poleas\Diapositivas\06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9338" y="0"/>
              <a:ext cx="4527550" cy="685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2084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0901" y="4948760"/>
              <a:ext cx="219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8247" name="47 CuadroTexto"/>
          <p:cNvSpPr txBox="1">
            <a:spLocks noChangeArrowheads="1"/>
          </p:cNvSpPr>
          <p:nvPr/>
        </p:nvSpPr>
        <p:spPr bwMode="auto">
          <a:xfrm>
            <a:off x="4132263" y="4287838"/>
            <a:ext cx="723900" cy="369887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210 p</a:t>
            </a:r>
          </a:p>
        </p:txBody>
      </p:sp>
      <p:sp>
        <p:nvSpPr>
          <p:cNvPr id="138248" name="47 CuadroTexto"/>
          <p:cNvSpPr txBox="1">
            <a:spLocks noChangeArrowheads="1"/>
          </p:cNvSpPr>
          <p:nvPr/>
        </p:nvSpPr>
        <p:spPr bwMode="auto">
          <a:xfrm>
            <a:off x="4170363" y="2305050"/>
            <a:ext cx="627062" cy="3698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 p</a:t>
            </a:r>
          </a:p>
        </p:txBody>
      </p:sp>
      <p:grpSp>
        <p:nvGrpSpPr>
          <p:cNvPr id="3" name="49 Grupo"/>
          <p:cNvGrpSpPr>
            <a:grpSpLocks/>
          </p:cNvGrpSpPr>
          <p:nvPr/>
        </p:nvGrpSpPr>
        <p:grpSpPr bwMode="auto">
          <a:xfrm>
            <a:off x="3609975" y="3263900"/>
            <a:ext cx="3079750" cy="3079750"/>
            <a:chOff x="5664244" y="2060945"/>
            <a:chExt cx="3079750" cy="3079750"/>
          </a:xfrm>
        </p:grpSpPr>
        <p:sp>
          <p:nvSpPr>
            <p:cNvPr id="172041" name="Rectangle 42"/>
            <p:cNvSpPr>
              <a:spLocks noChangeArrowheads="1"/>
            </p:cNvSpPr>
            <p:nvPr/>
          </p:nvSpPr>
          <p:spPr bwMode="auto">
            <a:xfrm rot="10800000">
              <a:off x="7046765" y="2117723"/>
              <a:ext cx="738015" cy="2198096"/>
            </a:xfrm>
            <a:prstGeom prst="rect">
              <a:avLst/>
            </a:prstGeom>
            <a:solidFill>
              <a:srgbClr val="A2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72042" name="187 Elipse"/>
            <p:cNvSpPr>
              <a:spLocks noChangeArrowheads="1"/>
            </p:cNvSpPr>
            <p:nvPr/>
          </p:nvSpPr>
          <p:spPr bwMode="auto">
            <a:xfrm>
              <a:off x="5664244" y="2060945"/>
              <a:ext cx="3079750" cy="30797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72043" name="Text Box 32"/>
            <p:cNvSpPr txBox="1">
              <a:spLocks noChangeArrowheads="1"/>
            </p:cNvSpPr>
            <p:nvPr/>
          </p:nvSpPr>
          <p:spPr bwMode="auto">
            <a:xfrm rot="10800000">
              <a:off x="6231477" y="3406516"/>
              <a:ext cx="749258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120</a:t>
              </a:r>
            </a:p>
          </p:txBody>
        </p:sp>
        <p:sp>
          <p:nvSpPr>
            <p:cNvPr id="172044" name="Text Box 32"/>
            <p:cNvSpPr txBox="1">
              <a:spLocks noChangeArrowheads="1"/>
            </p:cNvSpPr>
            <p:nvPr/>
          </p:nvSpPr>
          <p:spPr bwMode="auto">
            <a:xfrm rot="10800000">
              <a:off x="6206428" y="2681989"/>
              <a:ext cx="786833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72045" name="Rectangle 5"/>
            <p:cNvSpPr>
              <a:spLocks noChangeArrowheads="1"/>
            </p:cNvSpPr>
            <p:nvPr/>
          </p:nvSpPr>
          <p:spPr bwMode="auto">
            <a:xfrm rot="10800000">
              <a:off x="7051322" y="2867126"/>
              <a:ext cx="728904" cy="751681"/>
            </a:xfrm>
            <a:prstGeom prst="rect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72046" name="Group 6"/>
            <p:cNvGrpSpPr>
              <a:grpSpLocks/>
            </p:cNvGrpSpPr>
            <p:nvPr/>
          </p:nvGrpSpPr>
          <p:grpSpPr bwMode="auto">
            <a:xfrm rot="10800000">
              <a:off x="7131045" y="2974183"/>
              <a:ext cx="523899" cy="558066"/>
              <a:chOff x="2562" y="1298"/>
              <a:chExt cx="273" cy="363"/>
            </a:xfrm>
          </p:grpSpPr>
          <p:sp>
            <p:nvSpPr>
              <p:cNvPr id="172074" name="Line 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5" name="Line 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6" name="Line 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7" name="Line 1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8" name="Line 1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9" name="Line 1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80" name="Line 1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81" name="Line 1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82" name="Line 1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72047" name="Line 26"/>
            <p:cNvSpPr>
              <a:spLocks noChangeShapeType="1"/>
            </p:cNvSpPr>
            <p:nvPr/>
          </p:nvSpPr>
          <p:spPr bwMode="auto">
            <a:xfrm rot="10800000">
              <a:off x="7055877" y="361880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2048" name="Line 27"/>
            <p:cNvSpPr>
              <a:spLocks noChangeShapeType="1"/>
            </p:cNvSpPr>
            <p:nvPr/>
          </p:nvSpPr>
          <p:spPr bwMode="auto">
            <a:xfrm rot="10800000">
              <a:off x="7055877" y="286712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2049" name="Line 28"/>
            <p:cNvSpPr>
              <a:spLocks noChangeShapeType="1"/>
            </p:cNvSpPr>
            <p:nvPr/>
          </p:nvSpPr>
          <p:spPr bwMode="auto">
            <a:xfrm rot="10800000">
              <a:off x="7055877" y="4322652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2050" name="Rectangle 31"/>
            <p:cNvSpPr>
              <a:spLocks noChangeArrowheads="1"/>
            </p:cNvSpPr>
            <p:nvPr/>
          </p:nvSpPr>
          <p:spPr bwMode="auto">
            <a:xfrm rot="10800000">
              <a:off x="7053599" y="3627917"/>
              <a:ext cx="724348" cy="719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72051" name="Group 32"/>
            <p:cNvGrpSpPr>
              <a:grpSpLocks/>
            </p:cNvGrpSpPr>
            <p:nvPr/>
          </p:nvGrpSpPr>
          <p:grpSpPr bwMode="auto">
            <a:xfrm rot="10800000">
              <a:off x="7131045" y="3691696"/>
              <a:ext cx="523899" cy="555788"/>
              <a:chOff x="2562" y="1298"/>
              <a:chExt cx="273" cy="363"/>
            </a:xfrm>
          </p:grpSpPr>
          <p:sp>
            <p:nvSpPr>
              <p:cNvPr id="172065" name="Line 3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6" name="Line 3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7" name="Line 3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8" name="Line 3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9" name="Line 3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0" name="Line 3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1" name="Line 3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2" name="Line 4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73" name="Line 4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72052" name="Rectangle 43"/>
            <p:cNvSpPr>
              <a:spLocks noChangeArrowheads="1"/>
            </p:cNvSpPr>
            <p:nvPr/>
          </p:nvSpPr>
          <p:spPr bwMode="auto">
            <a:xfrm rot="10800000">
              <a:off x="6989818" y="3970627"/>
              <a:ext cx="851906" cy="10411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72053" name="Rectangle 4"/>
            <p:cNvSpPr>
              <a:spLocks noChangeArrowheads="1"/>
            </p:cNvSpPr>
            <p:nvPr/>
          </p:nvSpPr>
          <p:spPr bwMode="auto">
            <a:xfrm rot="10800000">
              <a:off x="7055877" y="2131389"/>
              <a:ext cx="724348" cy="726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72054" name="Group 16"/>
            <p:cNvGrpSpPr>
              <a:grpSpLocks/>
            </p:cNvGrpSpPr>
            <p:nvPr/>
          </p:nvGrpSpPr>
          <p:grpSpPr bwMode="auto">
            <a:xfrm rot="10800000">
              <a:off x="7154641" y="2230157"/>
              <a:ext cx="523899" cy="555788"/>
              <a:chOff x="2562" y="1298"/>
              <a:chExt cx="273" cy="363"/>
            </a:xfrm>
          </p:grpSpPr>
          <p:sp>
            <p:nvSpPr>
              <p:cNvPr id="172056" name="Line 1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57" name="Line 1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58" name="Line 1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59" name="Line 2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0" name="Line 2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1" name="Line 2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2" name="Line 2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3" name="Line 2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72064" name="Line 2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5" name="64 Elipse"/>
            <p:cNvSpPr/>
            <p:nvPr/>
          </p:nvSpPr>
          <p:spPr bwMode="auto">
            <a:xfrm>
              <a:off x="5711869" y="2108570"/>
              <a:ext cx="2962275" cy="2962275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7" name="52 Grupo"/>
          <p:cNvGrpSpPr>
            <a:grpSpLocks/>
          </p:cNvGrpSpPr>
          <p:nvPr/>
        </p:nvGrpSpPr>
        <p:grpSpPr bwMode="auto">
          <a:xfrm rot="10800000">
            <a:off x="5427663" y="4268788"/>
            <a:ext cx="831850" cy="338137"/>
            <a:chOff x="7621394" y="2490495"/>
            <a:chExt cx="830540" cy="338554"/>
          </a:xfrm>
        </p:grpSpPr>
        <p:sp>
          <p:nvSpPr>
            <p:cNvPr id="172039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130</a:t>
              </a:r>
            </a:p>
          </p:txBody>
        </p:sp>
        <p:cxnSp>
          <p:nvCxnSpPr>
            <p:cNvPr id="172040" name="51 Conector recto de flecha"/>
            <p:cNvCxnSpPr>
              <a:cxnSpLocks noChangeShapeType="1"/>
            </p:cNvCxnSpPr>
            <p:nvPr/>
          </p:nvCxnSpPr>
          <p:spPr bwMode="auto">
            <a:xfrm>
              <a:off x="811340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4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62" name="Group 2"/>
          <p:cNvGraphicFramePr>
            <a:graphicFrameLocks noGrp="1"/>
          </p:cNvGraphicFramePr>
          <p:nvPr/>
        </p:nvGraphicFramePr>
        <p:xfrm>
          <a:off x="712788" y="2209800"/>
          <a:ext cx="7620000" cy="3464180"/>
        </p:xfrm>
        <a:graphic>
          <a:graphicData uri="http://schemas.openxmlformats.org/drawingml/2006/table">
            <a:tbl>
              <a:tblPr/>
              <a:tblGrid>
                <a:gridCol w="1524000"/>
                <a:gridCol w="1721285"/>
                <a:gridCol w="1728592"/>
                <a:gridCol w="2646123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polea</a:t>
                      </a:r>
                      <a:endParaRPr kumimoji="0" lang="es-ES_tradnl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P</a:t>
                      </a:r>
                      <a:r>
                        <a:rPr kumimoji="0" lang="es-ES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</a:rPr>
                        <a:t>cuerpo</a:t>
                      </a:r>
                      <a:endParaRPr kumimoji="0" lang="es-ES_tradnl" sz="3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aplicada</a:t>
                      </a: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r>
                        <a:rPr kumimoji="0" lang="es-E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teórica</a:t>
                      </a:r>
                      <a:endParaRPr kumimoji="0" lang="es-E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2819400" y="685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066800" y="3841750"/>
            <a:ext cx="938213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641600" y="3827463"/>
            <a:ext cx="938213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476750" y="3838575"/>
            <a:ext cx="938213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572250" y="3838575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030288" y="4827588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2606675" y="4813300"/>
            <a:ext cx="936625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4440238" y="4824413"/>
            <a:ext cx="938212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6524625" y="4824413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graphicFrame>
        <p:nvGraphicFramePr>
          <p:cNvPr id="8194" name="Object 33"/>
          <p:cNvGraphicFramePr>
            <a:graphicFrameLocks noChangeAspect="1"/>
          </p:cNvGraphicFramePr>
          <p:nvPr/>
        </p:nvGraphicFramePr>
        <p:xfrm>
          <a:off x="5805488" y="2924175"/>
          <a:ext cx="2435225" cy="649288"/>
        </p:xfrm>
        <a:graphic>
          <a:graphicData uri="http://schemas.openxmlformats.org/presentationml/2006/ole">
            <p:oleObj spid="_x0000_s8194" name="Ecuación" r:id="rId3" imgW="1574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CONCLUSIÓN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035175" y="4302125"/>
          <a:ext cx="5210175" cy="1335088"/>
        </p:xfrm>
        <a:graphic>
          <a:graphicData uri="http://schemas.openxmlformats.org/presentationml/2006/ole">
            <p:oleObj spid="_x0000_s9218" name="Ecuación" r:id="rId3" imgW="1638000" imgH="419040" progId="Equation.3">
              <p:embed/>
            </p:oleObj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852488" y="3332163"/>
            <a:ext cx="7840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En consecuencia, en este polipasto también se cumple la ley: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579688" y="1946275"/>
          <a:ext cx="4008437" cy="866775"/>
        </p:xfrm>
        <a:graphic>
          <a:graphicData uri="http://schemas.openxmlformats.org/presentationml/2006/ole">
            <p:oleObj spid="_x0000_s9219" name="Ecuación" r:id="rId4" imgW="1117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8486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Lo celebraré si has apreciado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en este trabajo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una calidad didáctica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muy superior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a su escasa calidad técnica.</a:t>
            </a:r>
          </a:p>
        </p:txBody>
      </p:sp>
    </p:spTree>
  </p:cSld>
  <p:clrMapOvr>
    <a:masterClrMapping/>
  </p:clrMapOvr>
  <p:transition spd="slow">
    <p:sndAc>
      <p:stSnd>
        <p:snd r:embed="rId2" name="Sonido grab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78565 L -3.33333E-6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89088"/>
            <a:ext cx="86106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  <a:t>Julio V. Santos Benito</a:t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s-ES" kern="0" dirty="0">
                <a:solidFill>
                  <a:srgbClr val="FFFFFF"/>
                </a:solidFill>
                <a:latin typeface="Times New Roman"/>
                <a:ea typeface="+mj-ea"/>
                <a:cs typeface="+mj-cs"/>
                <a:hlinkClick r:id="rId2"/>
              </a:rPr>
              <a:t>jsb@ua.es</a:t>
            </a:r>
            <a:endParaRPr lang="es-ES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ctr">
              <a:defRPr/>
            </a:pPr>
            <a:r>
              <a:rPr lang="es-ES" kern="0" dirty="0">
                <a:solidFill>
                  <a:srgbClr val="FFFFFF"/>
                </a:solidFill>
                <a:latin typeface="Times New Roman"/>
                <a:cs typeface="+mn-cs"/>
                <a:hlinkClick r:id="rId3"/>
              </a:rPr>
              <a:t>jsb267@gmail.com</a:t>
            </a:r>
            <a:endParaRPr lang="es-ES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</a:br>
            <a:endParaRPr lang="es-ES" sz="4000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9238" y="3832225"/>
            <a:ext cx="359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rgbClr val="FFFF00"/>
                </a:solidFill>
                <a:latin typeface="Times New Roman"/>
                <a:cs typeface="+mn-cs"/>
              </a:rPr>
              <a:t>Departamento de Física Aplicada</a:t>
            </a:r>
            <a:br>
              <a:rPr lang="es-ES" sz="2000" kern="0" dirty="0">
                <a:solidFill>
                  <a:srgbClr val="FFFF00"/>
                </a:solidFill>
                <a:latin typeface="Times New Roman"/>
                <a:cs typeface="+mn-cs"/>
              </a:rPr>
            </a:br>
            <a:r>
              <a:rPr lang="es-ES" sz="2000" kern="0" dirty="0">
                <a:solidFill>
                  <a:srgbClr val="FFFF00"/>
                </a:solidFill>
                <a:latin typeface="Times New Roman"/>
                <a:cs typeface="+mn-cs"/>
              </a:rPr>
              <a:t>Universidad de Alicante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B1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s-ES" sz="9600" b="1" smtClean="0">
                <a:solidFill>
                  <a:srgbClr val="FFFF00"/>
                </a:solidFill>
              </a:rPr>
              <a:t>F I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6 Rectángulo"/>
          <p:cNvSpPr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solidFill>
            <a:srgbClr val="20208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pic>
        <p:nvPicPr>
          <p:cNvPr id="76803" name="Picture 2" descr="C:\JVSB\powerpoint\Poleas\Diapositivas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5 CuadroTexto"/>
          <p:cNvSpPr txBox="1">
            <a:spLocks noChangeArrowheads="1"/>
          </p:cNvSpPr>
          <p:nvPr/>
        </p:nvSpPr>
        <p:spPr bwMode="auto">
          <a:xfrm>
            <a:off x="0" y="1746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bg1"/>
                </a:solidFill>
              </a:rPr>
              <a:t>SOPORTE Y PESAS UTILIZADAS EN ESTE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JVSB\powerpoint\Poleas\Diapositivas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7958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58 Grupo"/>
          <p:cNvGrpSpPr>
            <a:grpSpLocks/>
          </p:cNvGrpSpPr>
          <p:nvPr/>
        </p:nvGrpSpPr>
        <p:grpSpPr bwMode="auto">
          <a:xfrm>
            <a:off x="3732213" y="739775"/>
            <a:ext cx="788987" cy="4421188"/>
            <a:chOff x="3732756" y="739036"/>
            <a:chExt cx="789140" cy="4421687"/>
          </a:xfrm>
        </p:grpSpPr>
        <p:cxnSp>
          <p:nvCxnSpPr>
            <p:cNvPr id="77878" name="48 Conector recto"/>
            <p:cNvCxnSpPr>
              <a:cxnSpLocks noChangeShapeType="1"/>
            </p:cNvCxnSpPr>
            <p:nvPr/>
          </p:nvCxnSpPr>
          <p:spPr bwMode="auto">
            <a:xfrm flipH="1">
              <a:off x="3908122" y="5148197"/>
              <a:ext cx="4634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7879" name="50 Conector recto"/>
            <p:cNvCxnSpPr>
              <a:cxnSpLocks noChangeShapeType="1"/>
            </p:cNvCxnSpPr>
            <p:nvPr/>
          </p:nvCxnSpPr>
          <p:spPr bwMode="auto">
            <a:xfrm flipH="1">
              <a:off x="3908121" y="739036"/>
              <a:ext cx="58872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7880" name="52 Conector recto"/>
            <p:cNvCxnSpPr>
              <a:cxnSpLocks noChangeShapeType="1"/>
            </p:cNvCxnSpPr>
            <p:nvPr/>
          </p:nvCxnSpPr>
          <p:spPr bwMode="auto">
            <a:xfrm>
              <a:off x="4096011" y="751562"/>
              <a:ext cx="0" cy="440916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77881" name="54 CuadroTexto"/>
            <p:cNvSpPr txBox="1">
              <a:spLocks noChangeArrowheads="1"/>
            </p:cNvSpPr>
            <p:nvPr/>
          </p:nvSpPr>
          <p:spPr bwMode="auto">
            <a:xfrm>
              <a:off x="3732756" y="2931090"/>
              <a:ext cx="789140" cy="369332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rgbClr val="20208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30 cm</a:t>
              </a:r>
            </a:p>
          </p:txBody>
        </p:sp>
      </p:grpSp>
      <p:grpSp>
        <p:nvGrpSpPr>
          <p:cNvPr id="3" name="104 Grupo"/>
          <p:cNvGrpSpPr>
            <a:grpSpLocks/>
          </p:cNvGrpSpPr>
          <p:nvPr/>
        </p:nvGrpSpPr>
        <p:grpSpPr bwMode="auto">
          <a:xfrm>
            <a:off x="3441700" y="1973263"/>
            <a:ext cx="3079750" cy="3079750"/>
            <a:chOff x="3657600" y="2045368"/>
            <a:chExt cx="3080084" cy="3080084"/>
          </a:xfrm>
        </p:grpSpPr>
        <p:sp>
          <p:nvSpPr>
            <p:cNvPr id="77833" name="101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77834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77836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51748"/>
                <a:ext cx="6083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260</a:t>
                </a:r>
              </a:p>
            </p:txBody>
          </p:sp>
          <p:sp>
            <p:nvSpPr>
              <p:cNvPr id="7783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9540"/>
                <a:ext cx="5962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240</a:t>
                </a:r>
              </a:p>
            </p:txBody>
          </p:sp>
          <p:sp>
            <p:nvSpPr>
              <p:cNvPr id="7783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80121"/>
                <a:ext cx="68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grpSp>
            <p:nvGrpSpPr>
              <p:cNvPr id="7783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7784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784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7786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7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7784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784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784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784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784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7786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6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7784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84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84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785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7785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78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7" name="56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sp>
        <p:nvSpPr>
          <p:cNvPr id="54" name="51 CuadroTexto"/>
          <p:cNvSpPr txBox="1">
            <a:spLocks noChangeArrowheads="1"/>
          </p:cNvSpPr>
          <p:nvPr/>
        </p:nvSpPr>
        <p:spPr bwMode="auto">
          <a:xfrm>
            <a:off x="4260850" y="5438775"/>
            <a:ext cx="788988" cy="368300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260 p</a:t>
            </a:r>
          </a:p>
        </p:txBody>
      </p:sp>
      <p:grpSp>
        <p:nvGrpSpPr>
          <p:cNvPr id="9" name="52 Grupo"/>
          <p:cNvGrpSpPr>
            <a:grpSpLocks/>
          </p:cNvGrpSpPr>
          <p:nvPr/>
        </p:nvGrpSpPr>
        <p:grpSpPr bwMode="auto">
          <a:xfrm rot="10800000">
            <a:off x="3757613" y="2651125"/>
            <a:ext cx="563562" cy="277813"/>
            <a:chOff x="7480663" y="2501546"/>
            <a:chExt cx="562795" cy="277341"/>
          </a:xfrm>
        </p:grpSpPr>
        <p:sp>
          <p:nvSpPr>
            <p:cNvPr id="77831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cxnSp>
          <p:nvCxnSpPr>
            <p:cNvPr id="77832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480663" y="2640273"/>
              <a:ext cx="21140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JVSB\powerpoint\Poleas\Diapositivas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0"/>
            <a:ext cx="469741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53 Grupo"/>
          <p:cNvGrpSpPr>
            <a:grpSpLocks/>
          </p:cNvGrpSpPr>
          <p:nvPr/>
        </p:nvGrpSpPr>
        <p:grpSpPr bwMode="auto">
          <a:xfrm>
            <a:off x="5348288" y="650875"/>
            <a:ext cx="788987" cy="2117725"/>
            <a:chOff x="5348613" y="651353"/>
            <a:chExt cx="789140" cy="2116899"/>
          </a:xfrm>
        </p:grpSpPr>
        <p:cxnSp>
          <p:nvCxnSpPr>
            <p:cNvPr id="78902" name="47 Conector recto"/>
            <p:cNvCxnSpPr>
              <a:cxnSpLocks noChangeShapeType="1"/>
            </p:cNvCxnSpPr>
            <p:nvPr/>
          </p:nvCxnSpPr>
          <p:spPr bwMode="auto">
            <a:xfrm flipH="1">
              <a:off x="5448822" y="2768252"/>
              <a:ext cx="58872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8903" name="48 Conector recto"/>
            <p:cNvCxnSpPr>
              <a:cxnSpLocks noChangeShapeType="1"/>
            </p:cNvCxnSpPr>
            <p:nvPr/>
          </p:nvCxnSpPr>
          <p:spPr bwMode="auto">
            <a:xfrm flipH="1">
              <a:off x="5448822" y="651353"/>
              <a:ext cx="58872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8904" name="49 Conector recto"/>
            <p:cNvCxnSpPr>
              <a:cxnSpLocks noChangeShapeType="1"/>
            </p:cNvCxnSpPr>
            <p:nvPr/>
          </p:nvCxnSpPr>
          <p:spPr bwMode="auto">
            <a:xfrm>
              <a:off x="5749446" y="663879"/>
              <a:ext cx="0" cy="206679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78905" name="51 CuadroTexto"/>
            <p:cNvSpPr txBox="1">
              <a:spLocks noChangeArrowheads="1"/>
            </p:cNvSpPr>
            <p:nvPr/>
          </p:nvSpPr>
          <p:spPr bwMode="auto">
            <a:xfrm>
              <a:off x="5348613" y="1553226"/>
              <a:ext cx="789140" cy="369332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rgbClr val="20208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10 cm</a:t>
              </a:r>
            </a:p>
          </p:txBody>
        </p:sp>
      </p:grpSp>
      <p:sp>
        <p:nvSpPr>
          <p:cNvPr id="54" name="51 CuadroTexto"/>
          <p:cNvSpPr txBox="1">
            <a:spLocks noChangeArrowheads="1"/>
          </p:cNvSpPr>
          <p:nvPr/>
        </p:nvSpPr>
        <p:spPr bwMode="auto">
          <a:xfrm>
            <a:off x="4373563" y="3033713"/>
            <a:ext cx="788987" cy="368300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260 p</a:t>
            </a:r>
          </a:p>
        </p:txBody>
      </p:sp>
      <p:grpSp>
        <p:nvGrpSpPr>
          <p:cNvPr id="3" name="104 Grupo"/>
          <p:cNvGrpSpPr>
            <a:grpSpLocks/>
          </p:cNvGrpSpPr>
          <p:nvPr/>
        </p:nvGrpSpPr>
        <p:grpSpPr bwMode="auto">
          <a:xfrm>
            <a:off x="3367088" y="2974975"/>
            <a:ext cx="3079750" cy="3079750"/>
            <a:chOff x="3657600" y="2045368"/>
            <a:chExt cx="3080084" cy="3080084"/>
          </a:xfrm>
        </p:grpSpPr>
        <p:sp>
          <p:nvSpPr>
            <p:cNvPr id="78857" name="52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78858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78860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51748"/>
                <a:ext cx="6083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260</a:t>
                </a:r>
              </a:p>
            </p:txBody>
          </p:sp>
          <p:sp>
            <p:nvSpPr>
              <p:cNvPr id="7886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9540"/>
                <a:ext cx="5962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240</a:t>
                </a:r>
              </a:p>
            </p:txBody>
          </p:sp>
          <p:sp>
            <p:nvSpPr>
              <p:cNvPr id="7886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80121"/>
                <a:ext cx="68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grpSp>
            <p:nvGrpSpPr>
              <p:cNvPr id="78863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78864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8865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7889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90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90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78866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8867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8868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78869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8870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7888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9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78871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72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73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8874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7887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7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7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7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7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7888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5" name="54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9" name="52 Grupo"/>
          <p:cNvGrpSpPr>
            <a:grpSpLocks/>
          </p:cNvGrpSpPr>
          <p:nvPr/>
        </p:nvGrpSpPr>
        <p:grpSpPr bwMode="auto">
          <a:xfrm rot="10800000">
            <a:off x="3698875" y="3649663"/>
            <a:ext cx="534988" cy="276225"/>
            <a:chOff x="7509192" y="2501546"/>
            <a:chExt cx="534266" cy="277341"/>
          </a:xfrm>
        </p:grpSpPr>
        <p:sp>
          <p:nvSpPr>
            <p:cNvPr id="78855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cxnSp>
          <p:nvCxnSpPr>
            <p:cNvPr id="78856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0" name="Group 50"/>
          <p:cNvGraphicFramePr>
            <a:graphicFrameLocks noGrp="1"/>
          </p:cNvGraphicFramePr>
          <p:nvPr/>
        </p:nvGraphicFramePr>
        <p:xfrm>
          <a:off x="1447800" y="2286000"/>
          <a:ext cx="5715000" cy="3546476"/>
        </p:xfrm>
        <a:graphic>
          <a:graphicData uri="http://schemas.openxmlformats.org/drawingml/2006/table">
            <a:tbl>
              <a:tblPr/>
              <a:tblGrid>
                <a:gridCol w="3733800"/>
                <a:gridCol w="19812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Posición del cuerpo respecto 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(cm)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79888" name="Text Box 26"/>
          <p:cNvSpPr txBox="1">
            <a:spLocks noChangeArrowheads="1"/>
          </p:cNvSpPr>
          <p:nvPr/>
        </p:nvSpPr>
        <p:spPr bwMode="auto">
          <a:xfrm>
            <a:off x="2667000" y="114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862263" y="4037013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688013" y="4037013"/>
            <a:ext cx="938212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2263" y="5011738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688013" y="4987925"/>
            <a:ext cx="938212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6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457200" y="3038475"/>
            <a:ext cx="8153400" cy="1771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DEPENDE DE LA ALTURA A LA QUE SE ENCUENTRE EL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98475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2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27075" y="4964113"/>
            <a:ext cx="767715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LA LONGITUD DE LA CUERDA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543800" cy="21256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y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una misma polea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 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cuerdas de distinta longitud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C:\ESTUDIOS\POLEAS\Diapositivas\Formato_JPG\007_pos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5612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4183063" y="2466975"/>
            <a:ext cx="788987" cy="369888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solidFill>
              <a:srgbClr val="202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80 cm</a:t>
            </a:r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168650" y="2081213"/>
            <a:ext cx="3079750" cy="3079750"/>
            <a:chOff x="3657600" y="2045368"/>
            <a:chExt cx="3080084" cy="3080084"/>
          </a:xfrm>
        </p:grpSpPr>
        <p:sp>
          <p:nvSpPr>
            <p:cNvPr id="83977" name="48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3978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83980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48126"/>
                <a:ext cx="608330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160</a:t>
                </a:r>
              </a:p>
            </p:txBody>
          </p:sp>
          <p:sp>
            <p:nvSpPr>
              <p:cNvPr id="8398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5917"/>
                <a:ext cx="596298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  <p:sp>
            <p:nvSpPr>
              <p:cNvPr id="8398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76497"/>
                <a:ext cx="680519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grpSp>
            <p:nvGrpSpPr>
              <p:cNvPr id="83983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83984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3985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8401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2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2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83986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3987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3988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3989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3990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8400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1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83991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992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993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3994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8399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399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399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399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39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400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2" name="51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sp>
        <p:nvSpPr>
          <p:cNvPr id="50" name="51 CuadroTexto"/>
          <p:cNvSpPr txBox="1">
            <a:spLocks noChangeArrowheads="1"/>
          </p:cNvSpPr>
          <p:nvPr/>
        </p:nvSpPr>
        <p:spPr bwMode="auto">
          <a:xfrm>
            <a:off x="3948113" y="5600700"/>
            <a:ext cx="788987" cy="369888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160 p</a:t>
            </a:r>
          </a:p>
        </p:txBody>
      </p:sp>
      <p:grpSp>
        <p:nvGrpSpPr>
          <p:cNvPr id="8" name="52 Grupo"/>
          <p:cNvGrpSpPr>
            <a:grpSpLocks/>
          </p:cNvGrpSpPr>
          <p:nvPr/>
        </p:nvGrpSpPr>
        <p:grpSpPr bwMode="auto">
          <a:xfrm rot="10800000">
            <a:off x="3498850" y="2771775"/>
            <a:ext cx="534988" cy="277813"/>
            <a:chOff x="7509192" y="2501546"/>
            <a:chExt cx="534266" cy="277341"/>
          </a:xfrm>
        </p:grpSpPr>
        <p:sp>
          <p:nvSpPr>
            <p:cNvPr id="83975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160</a:t>
              </a:r>
            </a:p>
          </p:txBody>
        </p:sp>
        <p:cxnSp>
          <p:nvCxnSpPr>
            <p:cNvPr id="83976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  <a:cs typeface="+mn-cs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Sábado 3 de enero de 2015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La Educación Secundaria Obligatoria y del Bachillerato.</a:t>
            </a:r>
          </a:p>
          <a:p>
            <a:pPr algn="ctr"/>
            <a:endParaRPr lang="es-ES_tradnl" sz="1800" b="1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C:\ESTUDIOS\POLEAS\Diapositivas\Formato_JPG\008_pos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813" y="0"/>
            <a:ext cx="46736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4333875" y="1903413"/>
            <a:ext cx="788988" cy="369887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solidFill>
              <a:srgbClr val="202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25 cm</a:t>
            </a:r>
          </a:p>
        </p:txBody>
      </p:sp>
      <p:sp>
        <p:nvSpPr>
          <p:cNvPr id="50" name="51 CuadroTexto"/>
          <p:cNvSpPr txBox="1">
            <a:spLocks noChangeArrowheads="1"/>
          </p:cNvSpPr>
          <p:nvPr/>
        </p:nvSpPr>
        <p:spPr bwMode="auto">
          <a:xfrm>
            <a:off x="3997325" y="4962525"/>
            <a:ext cx="788988" cy="368300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160 p</a:t>
            </a:r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656013" y="2106613"/>
            <a:ext cx="3079750" cy="3079750"/>
            <a:chOff x="3657600" y="2045368"/>
            <a:chExt cx="3080084" cy="3080084"/>
          </a:xfrm>
        </p:grpSpPr>
        <p:sp>
          <p:nvSpPr>
            <p:cNvPr id="85001" name="48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5002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85004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48126"/>
                <a:ext cx="608330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160</a:t>
                </a:r>
              </a:p>
            </p:txBody>
          </p:sp>
          <p:sp>
            <p:nvSpPr>
              <p:cNvPr id="85005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5917"/>
                <a:ext cx="596298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  <p:sp>
            <p:nvSpPr>
              <p:cNvPr id="85006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76497"/>
                <a:ext cx="680519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grpSp>
            <p:nvGrpSpPr>
              <p:cNvPr id="85007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85008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5009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8503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85010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5011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5012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85013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5014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8502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3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85015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16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17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5018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8501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8502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2" name="51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8" name="52 Grupo"/>
          <p:cNvGrpSpPr>
            <a:grpSpLocks/>
          </p:cNvGrpSpPr>
          <p:nvPr/>
        </p:nvGrpSpPr>
        <p:grpSpPr bwMode="auto">
          <a:xfrm rot="10800000">
            <a:off x="3998913" y="2797175"/>
            <a:ext cx="534987" cy="277813"/>
            <a:chOff x="7509192" y="2501546"/>
            <a:chExt cx="534266" cy="277341"/>
          </a:xfrm>
        </p:grpSpPr>
        <p:sp>
          <p:nvSpPr>
            <p:cNvPr id="84999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160</a:t>
              </a:r>
            </a:p>
          </p:txBody>
        </p:sp>
        <p:cxnSp>
          <p:nvCxnSpPr>
            <p:cNvPr id="85000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96" name="Group 24"/>
          <p:cNvGraphicFramePr>
            <a:graphicFrameLocks noGrp="1"/>
          </p:cNvGraphicFramePr>
          <p:nvPr/>
        </p:nvGraphicFramePr>
        <p:xfrm>
          <a:off x="2141538" y="1884363"/>
          <a:ext cx="4927600" cy="3546476"/>
        </p:xfrm>
        <a:graphic>
          <a:graphicData uri="http://schemas.openxmlformats.org/drawingml/2006/table">
            <a:tbl>
              <a:tblPr/>
              <a:tblGrid>
                <a:gridCol w="2616200"/>
                <a:gridCol w="23114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Longitud de la cuerda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E8D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E8D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E8D1"/>
                    </a:solidFill>
                  </a:tcPr>
                </a:tc>
              </a:tr>
            </a:tbl>
          </a:graphicData>
        </a:graphic>
      </p:graphicFrame>
      <p:sp>
        <p:nvSpPr>
          <p:cNvPr id="86032" name="Text Box 17"/>
          <p:cNvSpPr txBox="1">
            <a:spLocks noChangeArrowheads="1"/>
          </p:cNvSpPr>
          <p:nvPr/>
        </p:nvSpPr>
        <p:spPr bwMode="auto">
          <a:xfrm>
            <a:off x="2930525" y="866775"/>
            <a:ext cx="3395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032125" y="3629025"/>
            <a:ext cx="938213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044825" y="4614863"/>
            <a:ext cx="936625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383213" y="3676650"/>
            <a:ext cx="938212" cy="652463"/>
          </a:xfrm>
          <a:prstGeom prst="rect">
            <a:avLst/>
          </a:prstGeom>
          <a:solidFill>
            <a:srgbClr val="24E8D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502275" y="4673600"/>
            <a:ext cx="938213" cy="654050"/>
          </a:xfrm>
          <a:prstGeom prst="rect">
            <a:avLst/>
          </a:prstGeom>
          <a:solidFill>
            <a:srgbClr val="24E8D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712788" y="2917825"/>
            <a:ext cx="7850187" cy="201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32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3200" b="1">
                <a:latin typeface="Calibri" pitchFamily="34" charset="0"/>
              </a:rPr>
              <a:t>NO</a:t>
            </a:r>
            <a:r>
              <a:rPr lang="es-ES_tradnl" sz="3200" b="1">
                <a:solidFill>
                  <a:srgbClr val="FF3300"/>
                </a:solidFill>
                <a:latin typeface="Calibri" pitchFamily="34" charset="0"/>
              </a:rPr>
              <a:t> DEPENDE DE LA LONGITUD DE LA CUERDA.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74675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6275" y="4913313"/>
            <a:ext cx="777875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RADIO DE LA POLEA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543800" cy="2743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poleas de distinto radio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manteniendo constante el peso de las poleas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JVSB\powerpoint\Poleas\Diapositivas\033.JPG"/>
          <p:cNvPicPr>
            <a:picLocks noChangeAspect="1" noChangeArrowheads="1"/>
          </p:cNvPicPr>
          <p:nvPr/>
        </p:nvPicPr>
        <p:blipFill>
          <a:blip r:embed="rId2" cstate="print"/>
          <a:srcRect l="41164" t="35059" r="23402" b="26855"/>
          <a:stretch>
            <a:fillRect/>
          </a:stretch>
        </p:blipFill>
        <p:spPr bwMode="auto">
          <a:xfrm>
            <a:off x="2379663" y="0"/>
            <a:ext cx="4246562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4233863" y="1541463"/>
            <a:ext cx="2179637" cy="577850"/>
            <a:chOff x="3958225" y="1540701"/>
            <a:chExt cx="2179529" cy="577959"/>
          </a:xfrm>
        </p:grpSpPr>
        <p:cxnSp>
          <p:nvCxnSpPr>
            <p:cNvPr id="90126" name="48 Conector recto"/>
            <p:cNvCxnSpPr>
              <a:cxnSpLocks noChangeShapeType="1"/>
            </p:cNvCxnSpPr>
            <p:nvPr/>
          </p:nvCxnSpPr>
          <p:spPr bwMode="auto">
            <a:xfrm>
              <a:off x="4319588" y="1540701"/>
              <a:ext cx="13171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7" name="49 Conector recto"/>
            <p:cNvCxnSpPr>
              <a:cxnSpLocks noChangeShapeType="1"/>
            </p:cNvCxnSpPr>
            <p:nvPr/>
          </p:nvCxnSpPr>
          <p:spPr bwMode="auto">
            <a:xfrm>
              <a:off x="3958225" y="2118660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8" name="60 Conector recto"/>
            <p:cNvCxnSpPr>
              <a:cxnSpLocks noChangeShapeType="1"/>
            </p:cNvCxnSpPr>
            <p:nvPr/>
          </p:nvCxnSpPr>
          <p:spPr bwMode="auto">
            <a:xfrm>
              <a:off x="5110619" y="1540701"/>
              <a:ext cx="0" cy="5761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0129" name="67 CuadroTexto"/>
            <p:cNvSpPr txBox="1">
              <a:spLocks noChangeArrowheads="1"/>
            </p:cNvSpPr>
            <p:nvPr/>
          </p:nvSpPr>
          <p:spPr bwMode="auto">
            <a:xfrm>
              <a:off x="5148198" y="1628384"/>
              <a:ext cx="9895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2 cm</a:t>
              </a:r>
            </a:p>
          </p:txBody>
        </p:sp>
      </p:grp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4233863" y="5122863"/>
            <a:ext cx="2205037" cy="965200"/>
            <a:chOff x="3958225" y="5123145"/>
            <a:chExt cx="2204581" cy="964504"/>
          </a:xfrm>
        </p:grpSpPr>
        <p:cxnSp>
          <p:nvCxnSpPr>
            <p:cNvPr id="90122" name="52 Conector recto"/>
            <p:cNvCxnSpPr>
              <a:cxnSpLocks noChangeShapeType="1"/>
            </p:cNvCxnSpPr>
            <p:nvPr/>
          </p:nvCxnSpPr>
          <p:spPr bwMode="auto">
            <a:xfrm>
              <a:off x="4697261" y="5135671"/>
              <a:ext cx="93945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3" name="58 Conector recto"/>
            <p:cNvCxnSpPr>
              <a:cxnSpLocks noChangeShapeType="1"/>
            </p:cNvCxnSpPr>
            <p:nvPr/>
          </p:nvCxnSpPr>
          <p:spPr bwMode="auto">
            <a:xfrm>
              <a:off x="3958225" y="6087649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4" name="62 Conector recto"/>
            <p:cNvCxnSpPr>
              <a:cxnSpLocks noChangeShapeType="1"/>
            </p:cNvCxnSpPr>
            <p:nvPr/>
          </p:nvCxnSpPr>
          <p:spPr bwMode="auto">
            <a:xfrm>
              <a:off x="5110619" y="5123145"/>
              <a:ext cx="0" cy="9633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0125" name="69 CuadroTexto"/>
            <p:cNvSpPr txBox="1">
              <a:spLocks noChangeArrowheads="1"/>
            </p:cNvSpPr>
            <p:nvPr/>
          </p:nvSpPr>
          <p:spPr bwMode="auto">
            <a:xfrm>
              <a:off x="5160724" y="5423770"/>
              <a:ext cx="1002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3 cm</a:t>
              </a:r>
            </a:p>
          </p:txBody>
        </p:sp>
      </p:grpSp>
      <p:grpSp>
        <p:nvGrpSpPr>
          <p:cNvPr id="4" name="19 Grupo"/>
          <p:cNvGrpSpPr>
            <a:grpSpLocks/>
          </p:cNvGrpSpPr>
          <p:nvPr/>
        </p:nvGrpSpPr>
        <p:grpSpPr bwMode="auto">
          <a:xfrm>
            <a:off x="4233863" y="3132138"/>
            <a:ext cx="2366962" cy="812800"/>
            <a:chOff x="3958225" y="3131506"/>
            <a:chExt cx="2367419" cy="814193"/>
          </a:xfrm>
        </p:grpSpPr>
        <p:cxnSp>
          <p:nvCxnSpPr>
            <p:cNvPr id="90118" name="50 Conector recto"/>
            <p:cNvCxnSpPr>
              <a:cxnSpLocks noChangeShapeType="1"/>
            </p:cNvCxnSpPr>
            <p:nvPr/>
          </p:nvCxnSpPr>
          <p:spPr bwMode="auto">
            <a:xfrm>
              <a:off x="4448175" y="3131507"/>
              <a:ext cx="11885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19" name="57 Conector recto"/>
            <p:cNvCxnSpPr>
              <a:cxnSpLocks noChangeShapeType="1"/>
            </p:cNvCxnSpPr>
            <p:nvPr/>
          </p:nvCxnSpPr>
          <p:spPr bwMode="auto">
            <a:xfrm>
              <a:off x="3958225" y="3945699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0" name="61 Conector recto"/>
            <p:cNvCxnSpPr>
              <a:cxnSpLocks noChangeShapeType="1"/>
            </p:cNvCxnSpPr>
            <p:nvPr/>
          </p:nvCxnSpPr>
          <p:spPr bwMode="auto">
            <a:xfrm>
              <a:off x="5110619" y="3131506"/>
              <a:ext cx="0" cy="8070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0121" name="17 CuadroTexto"/>
            <p:cNvSpPr txBox="1">
              <a:spLocks noChangeArrowheads="1"/>
            </p:cNvSpPr>
            <p:nvPr/>
          </p:nvSpPr>
          <p:spPr bwMode="auto">
            <a:xfrm>
              <a:off x="5160724" y="3344449"/>
              <a:ext cx="11649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2,5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JVSB\powerpoint\Poleas\Diapositivas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025" y="0"/>
            <a:ext cx="45116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51 Grupo"/>
          <p:cNvGrpSpPr>
            <a:grpSpLocks/>
          </p:cNvGrpSpPr>
          <p:nvPr/>
        </p:nvGrpSpPr>
        <p:grpSpPr bwMode="auto">
          <a:xfrm>
            <a:off x="3259138" y="1397000"/>
            <a:ext cx="3079750" cy="3079750"/>
            <a:chOff x="5664244" y="2060945"/>
            <a:chExt cx="3079750" cy="3079750"/>
          </a:xfrm>
        </p:grpSpPr>
        <p:sp>
          <p:nvSpPr>
            <p:cNvPr id="91146" name="Rectangle 42"/>
            <p:cNvSpPr>
              <a:spLocks noChangeArrowheads="1"/>
            </p:cNvSpPr>
            <p:nvPr/>
          </p:nvSpPr>
          <p:spPr bwMode="auto">
            <a:xfrm rot="10800000">
              <a:off x="7046765" y="2117723"/>
              <a:ext cx="738015" cy="2198096"/>
            </a:xfrm>
            <a:prstGeom prst="rect">
              <a:avLst/>
            </a:prstGeom>
            <a:solidFill>
              <a:srgbClr val="A2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1147" name="187 Elipse"/>
            <p:cNvSpPr>
              <a:spLocks noChangeArrowheads="1"/>
            </p:cNvSpPr>
            <p:nvPr/>
          </p:nvSpPr>
          <p:spPr bwMode="auto">
            <a:xfrm>
              <a:off x="5664244" y="2060945"/>
              <a:ext cx="3079750" cy="30797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1148" name="Text Box 32"/>
            <p:cNvSpPr txBox="1">
              <a:spLocks noChangeArrowheads="1"/>
            </p:cNvSpPr>
            <p:nvPr/>
          </p:nvSpPr>
          <p:spPr bwMode="auto">
            <a:xfrm rot="10800000">
              <a:off x="6231477" y="3406516"/>
              <a:ext cx="749258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240</a:t>
              </a:r>
            </a:p>
          </p:txBody>
        </p:sp>
        <p:sp>
          <p:nvSpPr>
            <p:cNvPr id="91149" name="Text Box 32"/>
            <p:cNvSpPr txBox="1">
              <a:spLocks noChangeArrowheads="1"/>
            </p:cNvSpPr>
            <p:nvPr/>
          </p:nvSpPr>
          <p:spPr bwMode="auto">
            <a:xfrm rot="10800000">
              <a:off x="6206428" y="2681989"/>
              <a:ext cx="786833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220</a:t>
              </a:r>
            </a:p>
          </p:txBody>
        </p:sp>
        <p:sp>
          <p:nvSpPr>
            <p:cNvPr id="91150" name="Rectangle 5"/>
            <p:cNvSpPr>
              <a:spLocks noChangeArrowheads="1"/>
            </p:cNvSpPr>
            <p:nvPr/>
          </p:nvSpPr>
          <p:spPr bwMode="auto">
            <a:xfrm rot="10800000">
              <a:off x="7051322" y="2867126"/>
              <a:ext cx="728904" cy="751681"/>
            </a:xfrm>
            <a:prstGeom prst="rect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1151" name="Group 6"/>
            <p:cNvGrpSpPr>
              <a:grpSpLocks/>
            </p:cNvGrpSpPr>
            <p:nvPr/>
          </p:nvGrpSpPr>
          <p:grpSpPr bwMode="auto">
            <a:xfrm rot="10800000">
              <a:off x="7131045" y="2974183"/>
              <a:ext cx="523899" cy="558066"/>
              <a:chOff x="2562" y="1298"/>
              <a:chExt cx="273" cy="363"/>
            </a:xfrm>
          </p:grpSpPr>
          <p:sp>
            <p:nvSpPr>
              <p:cNvPr id="91179" name="Line 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0" name="Line 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1" name="Line 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2" name="Line 1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3" name="Line 1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4" name="Line 1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5" name="Line 1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6" name="Line 1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87" name="Line 1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1152" name="Line 26"/>
            <p:cNvSpPr>
              <a:spLocks noChangeShapeType="1"/>
            </p:cNvSpPr>
            <p:nvPr/>
          </p:nvSpPr>
          <p:spPr bwMode="auto">
            <a:xfrm rot="10800000">
              <a:off x="7055877" y="361880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153" name="Line 27"/>
            <p:cNvSpPr>
              <a:spLocks noChangeShapeType="1"/>
            </p:cNvSpPr>
            <p:nvPr/>
          </p:nvSpPr>
          <p:spPr bwMode="auto">
            <a:xfrm rot="10800000">
              <a:off x="7055877" y="286712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154" name="Line 28"/>
            <p:cNvSpPr>
              <a:spLocks noChangeShapeType="1"/>
            </p:cNvSpPr>
            <p:nvPr/>
          </p:nvSpPr>
          <p:spPr bwMode="auto">
            <a:xfrm rot="10800000">
              <a:off x="7055877" y="4322652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155" name="Rectangle 31"/>
            <p:cNvSpPr>
              <a:spLocks noChangeArrowheads="1"/>
            </p:cNvSpPr>
            <p:nvPr/>
          </p:nvSpPr>
          <p:spPr bwMode="auto">
            <a:xfrm rot="10800000">
              <a:off x="7053599" y="3627917"/>
              <a:ext cx="724348" cy="719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1156" name="Group 32"/>
            <p:cNvGrpSpPr>
              <a:grpSpLocks/>
            </p:cNvGrpSpPr>
            <p:nvPr/>
          </p:nvGrpSpPr>
          <p:grpSpPr bwMode="auto">
            <a:xfrm rot="10800000">
              <a:off x="7131045" y="3691696"/>
              <a:ext cx="523899" cy="555788"/>
              <a:chOff x="2562" y="1298"/>
              <a:chExt cx="273" cy="363"/>
            </a:xfrm>
          </p:grpSpPr>
          <p:sp>
            <p:nvSpPr>
              <p:cNvPr id="91170" name="Line 3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1" name="Line 3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2" name="Line 3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3" name="Line 3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4" name="Line 3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5" name="Line 3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6" name="Line 3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7" name="Line 4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78" name="Line 4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1157" name="Rectangle 43"/>
            <p:cNvSpPr>
              <a:spLocks noChangeArrowheads="1"/>
            </p:cNvSpPr>
            <p:nvPr/>
          </p:nvSpPr>
          <p:spPr bwMode="auto">
            <a:xfrm rot="10800000">
              <a:off x="6989818" y="3970627"/>
              <a:ext cx="851906" cy="10411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1158" name="Rectangle 4"/>
            <p:cNvSpPr>
              <a:spLocks noChangeArrowheads="1"/>
            </p:cNvSpPr>
            <p:nvPr/>
          </p:nvSpPr>
          <p:spPr bwMode="auto">
            <a:xfrm rot="10800000">
              <a:off x="7055877" y="2131389"/>
              <a:ext cx="724348" cy="726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1159" name="Group 16"/>
            <p:cNvGrpSpPr>
              <a:grpSpLocks/>
            </p:cNvGrpSpPr>
            <p:nvPr/>
          </p:nvGrpSpPr>
          <p:grpSpPr bwMode="auto">
            <a:xfrm rot="10800000">
              <a:off x="7154641" y="2230157"/>
              <a:ext cx="523899" cy="555788"/>
              <a:chOff x="2562" y="1298"/>
              <a:chExt cx="273" cy="363"/>
            </a:xfrm>
          </p:grpSpPr>
          <p:sp>
            <p:nvSpPr>
              <p:cNvPr id="91161" name="Line 1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2" name="Line 1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3" name="Line 1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4" name="Line 2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5" name="Line 2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6" name="Line 2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7" name="Line 2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8" name="Line 2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1169" name="Line 2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90" name="189 Elipse"/>
            <p:cNvSpPr/>
            <p:nvPr/>
          </p:nvSpPr>
          <p:spPr bwMode="auto">
            <a:xfrm>
              <a:off x="5711869" y="2108570"/>
              <a:ext cx="2962275" cy="2962275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6" name="52 Grupo"/>
          <p:cNvGrpSpPr>
            <a:grpSpLocks/>
          </p:cNvGrpSpPr>
          <p:nvPr/>
        </p:nvGrpSpPr>
        <p:grpSpPr bwMode="auto">
          <a:xfrm rot="10800000">
            <a:off x="5078413" y="2401888"/>
            <a:ext cx="831850" cy="338137"/>
            <a:chOff x="7621394" y="2490495"/>
            <a:chExt cx="830540" cy="338554"/>
          </a:xfrm>
        </p:grpSpPr>
        <p:sp>
          <p:nvSpPr>
            <p:cNvPr id="91144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250</a:t>
              </a:r>
            </a:p>
          </p:txBody>
        </p:sp>
        <p:cxnSp>
          <p:nvCxnSpPr>
            <p:cNvPr id="91145" name="51 Conector recto de flecha"/>
            <p:cNvCxnSpPr>
              <a:cxnSpLocks noChangeShapeType="1"/>
            </p:cNvCxnSpPr>
            <p:nvPr/>
          </p:nvCxnSpPr>
          <p:spPr bwMode="auto">
            <a:xfrm>
              <a:off x="811340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57 Grupo"/>
          <p:cNvGrpSpPr>
            <a:grpSpLocks/>
          </p:cNvGrpSpPr>
          <p:nvPr/>
        </p:nvGrpSpPr>
        <p:grpSpPr bwMode="auto">
          <a:xfrm>
            <a:off x="5114925" y="849313"/>
            <a:ext cx="1285875" cy="338137"/>
            <a:chOff x="5115228" y="848551"/>
            <a:chExt cx="1285573" cy="338554"/>
          </a:xfrm>
        </p:grpSpPr>
        <p:sp>
          <p:nvSpPr>
            <p:cNvPr id="91142" name="Text Box 30"/>
            <p:cNvSpPr txBox="1">
              <a:spLocks noChangeArrowheads="1"/>
            </p:cNvSpPr>
            <p:nvPr/>
          </p:nvSpPr>
          <p:spPr bwMode="auto">
            <a:xfrm>
              <a:off x="5472485" y="848551"/>
              <a:ext cx="928316" cy="338554"/>
            </a:xfrm>
            <a:prstGeom prst="rect">
              <a:avLst/>
            </a:prstGeom>
            <a:solidFill>
              <a:srgbClr val="FFF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r = 3 cm</a:t>
              </a:r>
            </a:p>
          </p:txBody>
        </p:sp>
        <p:cxnSp>
          <p:nvCxnSpPr>
            <p:cNvPr id="91143" name="51 Conector recto de flecha"/>
            <p:cNvCxnSpPr>
              <a:cxnSpLocks noChangeShapeType="1"/>
            </p:cNvCxnSpPr>
            <p:nvPr/>
          </p:nvCxnSpPr>
          <p:spPr bwMode="auto">
            <a:xfrm rot="10800000">
              <a:off x="5115228" y="1021047"/>
              <a:ext cx="33906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JVSB\powerpoint\Poleas\Diapositivas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0"/>
            <a:ext cx="46355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50 Grupo"/>
          <p:cNvGrpSpPr>
            <a:grpSpLocks/>
          </p:cNvGrpSpPr>
          <p:nvPr/>
        </p:nvGrpSpPr>
        <p:grpSpPr bwMode="auto">
          <a:xfrm>
            <a:off x="3435350" y="1409700"/>
            <a:ext cx="3079750" cy="3079750"/>
            <a:chOff x="5664244" y="2060945"/>
            <a:chExt cx="3079750" cy="3079750"/>
          </a:xfrm>
        </p:grpSpPr>
        <p:sp>
          <p:nvSpPr>
            <p:cNvPr id="92170" name="Rectangle 42"/>
            <p:cNvSpPr>
              <a:spLocks noChangeArrowheads="1"/>
            </p:cNvSpPr>
            <p:nvPr/>
          </p:nvSpPr>
          <p:spPr bwMode="auto">
            <a:xfrm rot="10800000">
              <a:off x="7046765" y="2117723"/>
              <a:ext cx="738015" cy="2198096"/>
            </a:xfrm>
            <a:prstGeom prst="rect">
              <a:avLst/>
            </a:prstGeom>
            <a:solidFill>
              <a:srgbClr val="A2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171" name="187 Elipse"/>
            <p:cNvSpPr>
              <a:spLocks noChangeArrowheads="1"/>
            </p:cNvSpPr>
            <p:nvPr/>
          </p:nvSpPr>
          <p:spPr bwMode="auto">
            <a:xfrm>
              <a:off x="5664244" y="2060945"/>
              <a:ext cx="3079750" cy="30797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172" name="Text Box 32"/>
            <p:cNvSpPr txBox="1">
              <a:spLocks noChangeArrowheads="1"/>
            </p:cNvSpPr>
            <p:nvPr/>
          </p:nvSpPr>
          <p:spPr bwMode="auto">
            <a:xfrm rot="10800000">
              <a:off x="6231477" y="3406516"/>
              <a:ext cx="749258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240</a:t>
              </a:r>
            </a:p>
          </p:txBody>
        </p:sp>
        <p:sp>
          <p:nvSpPr>
            <p:cNvPr id="92173" name="Text Box 32"/>
            <p:cNvSpPr txBox="1">
              <a:spLocks noChangeArrowheads="1"/>
            </p:cNvSpPr>
            <p:nvPr/>
          </p:nvSpPr>
          <p:spPr bwMode="auto">
            <a:xfrm rot="10800000">
              <a:off x="6206428" y="2681989"/>
              <a:ext cx="786833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220</a:t>
              </a:r>
            </a:p>
          </p:txBody>
        </p:sp>
        <p:sp>
          <p:nvSpPr>
            <p:cNvPr id="92174" name="Rectangle 5"/>
            <p:cNvSpPr>
              <a:spLocks noChangeArrowheads="1"/>
            </p:cNvSpPr>
            <p:nvPr/>
          </p:nvSpPr>
          <p:spPr bwMode="auto">
            <a:xfrm rot="10800000">
              <a:off x="7051322" y="2867126"/>
              <a:ext cx="728904" cy="751681"/>
            </a:xfrm>
            <a:prstGeom prst="rect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2175" name="Group 6"/>
            <p:cNvGrpSpPr>
              <a:grpSpLocks/>
            </p:cNvGrpSpPr>
            <p:nvPr/>
          </p:nvGrpSpPr>
          <p:grpSpPr bwMode="auto">
            <a:xfrm rot="10800000">
              <a:off x="7131045" y="2974183"/>
              <a:ext cx="523899" cy="558066"/>
              <a:chOff x="2562" y="1298"/>
              <a:chExt cx="273" cy="363"/>
            </a:xfrm>
          </p:grpSpPr>
          <p:sp>
            <p:nvSpPr>
              <p:cNvPr id="92203" name="Line 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4" name="Line 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5" name="Line 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6" name="Line 1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7" name="Line 1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8" name="Line 1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9" name="Line 1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10" name="Line 1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11" name="Line 1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2176" name="Line 26"/>
            <p:cNvSpPr>
              <a:spLocks noChangeShapeType="1"/>
            </p:cNvSpPr>
            <p:nvPr/>
          </p:nvSpPr>
          <p:spPr bwMode="auto">
            <a:xfrm rot="10800000">
              <a:off x="7055877" y="361880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177" name="Line 27"/>
            <p:cNvSpPr>
              <a:spLocks noChangeShapeType="1"/>
            </p:cNvSpPr>
            <p:nvPr/>
          </p:nvSpPr>
          <p:spPr bwMode="auto">
            <a:xfrm rot="10800000">
              <a:off x="7055877" y="286712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178" name="Line 28"/>
            <p:cNvSpPr>
              <a:spLocks noChangeShapeType="1"/>
            </p:cNvSpPr>
            <p:nvPr/>
          </p:nvSpPr>
          <p:spPr bwMode="auto">
            <a:xfrm rot="10800000">
              <a:off x="7055877" y="4322652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179" name="Rectangle 31"/>
            <p:cNvSpPr>
              <a:spLocks noChangeArrowheads="1"/>
            </p:cNvSpPr>
            <p:nvPr/>
          </p:nvSpPr>
          <p:spPr bwMode="auto">
            <a:xfrm rot="10800000">
              <a:off x="7053599" y="3627917"/>
              <a:ext cx="724348" cy="719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2180" name="Group 32"/>
            <p:cNvGrpSpPr>
              <a:grpSpLocks/>
            </p:cNvGrpSpPr>
            <p:nvPr/>
          </p:nvGrpSpPr>
          <p:grpSpPr bwMode="auto">
            <a:xfrm rot="10800000">
              <a:off x="7131045" y="3691696"/>
              <a:ext cx="523899" cy="555788"/>
              <a:chOff x="2562" y="1298"/>
              <a:chExt cx="273" cy="363"/>
            </a:xfrm>
          </p:grpSpPr>
          <p:sp>
            <p:nvSpPr>
              <p:cNvPr id="92194" name="Line 3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5" name="Line 3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6" name="Line 3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7" name="Line 3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8" name="Line 3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9" name="Line 3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0" name="Line 3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1" name="Line 4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202" name="Line 4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2181" name="Rectangle 43"/>
            <p:cNvSpPr>
              <a:spLocks noChangeArrowheads="1"/>
            </p:cNvSpPr>
            <p:nvPr/>
          </p:nvSpPr>
          <p:spPr bwMode="auto">
            <a:xfrm rot="10800000">
              <a:off x="6989818" y="3970627"/>
              <a:ext cx="851906" cy="10411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182" name="Rectangle 4"/>
            <p:cNvSpPr>
              <a:spLocks noChangeArrowheads="1"/>
            </p:cNvSpPr>
            <p:nvPr/>
          </p:nvSpPr>
          <p:spPr bwMode="auto">
            <a:xfrm rot="10800000">
              <a:off x="7055877" y="2131389"/>
              <a:ext cx="724348" cy="726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2183" name="Group 16"/>
            <p:cNvGrpSpPr>
              <a:grpSpLocks/>
            </p:cNvGrpSpPr>
            <p:nvPr/>
          </p:nvGrpSpPr>
          <p:grpSpPr bwMode="auto">
            <a:xfrm rot="10800000">
              <a:off x="7154641" y="2230157"/>
              <a:ext cx="523899" cy="555788"/>
              <a:chOff x="2562" y="1298"/>
              <a:chExt cx="273" cy="363"/>
            </a:xfrm>
          </p:grpSpPr>
          <p:sp>
            <p:nvSpPr>
              <p:cNvPr id="92185" name="Line 1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86" name="Line 1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87" name="Line 1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88" name="Line 2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89" name="Line 2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0" name="Line 2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1" name="Line 2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2" name="Line 2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193" name="Line 2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7" name="66 Elipse"/>
            <p:cNvSpPr/>
            <p:nvPr/>
          </p:nvSpPr>
          <p:spPr bwMode="auto">
            <a:xfrm>
              <a:off x="5711869" y="2108570"/>
              <a:ext cx="2962275" cy="2962275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6" name="52 Grupo"/>
          <p:cNvGrpSpPr>
            <a:grpSpLocks/>
          </p:cNvGrpSpPr>
          <p:nvPr/>
        </p:nvGrpSpPr>
        <p:grpSpPr bwMode="auto">
          <a:xfrm rot="10800000">
            <a:off x="5253038" y="2414588"/>
            <a:ext cx="831850" cy="338137"/>
            <a:chOff x="7621394" y="2490495"/>
            <a:chExt cx="830540" cy="338554"/>
          </a:xfrm>
        </p:grpSpPr>
        <p:sp>
          <p:nvSpPr>
            <p:cNvPr id="92168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250</a:t>
              </a:r>
            </a:p>
          </p:txBody>
        </p:sp>
        <p:cxnSp>
          <p:nvCxnSpPr>
            <p:cNvPr id="92169" name="51 Conector recto de flecha"/>
            <p:cNvCxnSpPr>
              <a:cxnSpLocks noChangeShapeType="1"/>
            </p:cNvCxnSpPr>
            <p:nvPr/>
          </p:nvCxnSpPr>
          <p:spPr bwMode="auto">
            <a:xfrm>
              <a:off x="811340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97 Grupo"/>
          <p:cNvGrpSpPr>
            <a:grpSpLocks/>
          </p:cNvGrpSpPr>
          <p:nvPr/>
        </p:nvGrpSpPr>
        <p:grpSpPr bwMode="auto">
          <a:xfrm>
            <a:off x="5365750" y="1211263"/>
            <a:ext cx="1435100" cy="339725"/>
            <a:chOff x="5115228" y="848551"/>
            <a:chExt cx="1435884" cy="338554"/>
          </a:xfrm>
        </p:grpSpPr>
        <p:cxnSp>
          <p:nvCxnSpPr>
            <p:cNvPr id="92166" name="51 Conector recto de flecha"/>
            <p:cNvCxnSpPr>
              <a:cxnSpLocks noChangeShapeType="1"/>
            </p:cNvCxnSpPr>
            <p:nvPr/>
          </p:nvCxnSpPr>
          <p:spPr bwMode="auto">
            <a:xfrm rot="10800000">
              <a:off x="5115228" y="1021047"/>
              <a:ext cx="33906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2167" name="Text Box 30"/>
            <p:cNvSpPr txBox="1">
              <a:spLocks noChangeArrowheads="1"/>
            </p:cNvSpPr>
            <p:nvPr/>
          </p:nvSpPr>
          <p:spPr bwMode="auto">
            <a:xfrm>
              <a:off x="5422380" y="848551"/>
              <a:ext cx="1128732" cy="338554"/>
            </a:xfrm>
            <a:prstGeom prst="rect">
              <a:avLst/>
            </a:prstGeom>
            <a:solidFill>
              <a:srgbClr val="FFF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r = 2,5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JVSB\powerpoint\Poleas\Diapositivas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3391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50 Grupo"/>
          <p:cNvGrpSpPr>
            <a:grpSpLocks/>
          </p:cNvGrpSpPr>
          <p:nvPr/>
        </p:nvGrpSpPr>
        <p:grpSpPr bwMode="auto">
          <a:xfrm>
            <a:off x="2995613" y="1985963"/>
            <a:ext cx="3079750" cy="3079750"/>
            <a:chOff x="5664244" y="2060945"/>
            <a:chExt cx="3079750" cy="3079750"/>
          </a:xfrm>
        </p:grpSpPr>
        <p:sp>
          <p:nvSpPr>
            <p:cNvPr id="93194" name="Rectangle 42"/>
            <p:cNvSpPr>
              <a:spLocks noChangeArrowheads="1"/>
            </p:cNvSpPr>
            <p:nvPr/>
          </p:nvSpPr>
          <p:spPr bwMode="auto">
            <a:xfrm rot="10800000">
              <a:off x="7046765" y="2117723"/>
              <a:ext cx="738015" cy="2198096"/>
            </a:xfrm>
            <a:prstGeom prst="rect">
              <a:avLst/>
            </a:prstGeom>
            <a:solidFill>
              <a:srgbClr val="A2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3195" name="187 Elipse"/>
            <p:cNvSpPr>
              <a:spLocks noChangeArrowheads="1"/>
            </p:cNvSpPr>
            <p:nvPr/>
          </p:nvSpPr>
          <p:spPr bwMode="auto">
            <a:xfrm>
              <a:off x="5664244" y="2060945"/>
              <a:ext cx="3079750" cy="30797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3196" name="Text Box 32"/>
            <p:cNvSpPr txBox="1">
              <a:spLocks noChangeArrowheads="1"/>
            </p:cNvSpPr>
            <p:nvPr/>
          </p:nvSpPr>
          <p:spPr bwMode="auto">
            <a:xfrm rot="10800000">
              <a:off x="6231477" y="3406516"/>
              <a:ext cx="749258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240</a:t>
              </a:r>
            </a:p>
          </p:txBody>
        </p:sp>
        <p:sp>
          <p:nvSpPr>
            <p:cNvPr id="93197" name="Text Box 32"/>
            <p:cNvSpPr txBox="1">
              <a:spLocks noChangeArrowheads="1"/>
            </p:cNvSpPr>
            <p:nvPr/>
          </p:nvSpPr>
          <p:spPr bwMode="auto">
            <a:xfrm rot="10800000">
              <a:off x="6206428" y="2681989"/>
              <a:ext cx="786833" cy="46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  <a:latin typeface="Arial" charset="0"/>
                </a:rPr>
                <a:t>220</a:t>
              </a:r>
            </a:p>
          </p:txBody>
        </p:sp>
        <p:sp>
          <p:nvSpPr>
            <p:cNvPr id="93198" name="Rectangle 5"/>
            <p:cNvSpPr>
              <a:spLocks noChangeArrowheads="1"/>
            </p:cNvSpPr>
            <p:nvPr/>
          </p:nvSpPr>
          <p:spPr bwMode="auto">
            <a:xfrm rot="10800000">
              <a:off x="7051322" y="2867126"/>
              <a:ext cx="728904" cy="751681"/>
            </a:xfrm>
            <a:prstGeom prst="rect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3199" name="Group 6"/>
            <p:cNvGrpSpPr>
              <a:grpSpLocks/>
            </p:cNvGrpSpPr>
            <p:nvPr/>
          </p:nvGrpSpPr>
          <p:grpSpPr bwMode="auto">
            <a:xfrm rot="10800000">
              <a:off x="7131045" y="2974183"/>
              <a:ext cx="523899" cy="558066"/>
              <a:chOff x="2562" y="1298"/>
              <a:chExt cx="273" cy="363"/>
            </a:xfrm>
          </p:grpSpPr>
          <p:sp>
            <p:nvSpPr>
              <p:cNvPr id="93227" name="Line 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8" name="Line 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9" name="Line 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0" name="Line 1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1" name="Line 1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2" name="Line 1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3" name="Line 1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4" name="Line 1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35" name="Line 1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3200" name="Line 26"/>
            <p:cNvSpPr>
              <a:spLocks noChangeShapeType="1"/>
            </p:cNvSpPr>
            <p:nvPr/>
          </p:nvSpPr>
          <p:spPr bwMode="auto">
            <a:xfrm rot="10800000">
              <a:off x="7055877" y="361880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01" name="Line 27"/>
            <p:cNvSpPr>
              <a:spLocks noChangeShapeType="1"/>
            </p:cNvSpPr>
            <p:nvPr/>
          </p:nvSpPr>
          <p:spPr bwMode="auto">
            <a:xfrm rot="10800000">
              <a:off x="7055877" y="2867126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02" name="Line 28"/>
            <p:cNvSpPr>
              <a:spLocks noChangeShapeType="1"/>
            </p:cNvSpPr>
            <p:nvPr/>
          </p:nvSpPr>
          <p:spPr bwMode="auto">
            <a:xfrm rot="10800000">
              <a:off x="7055877" y="4322652"/>
              <a:ext cx="722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03" name="Rectangle 31"/>
            <p:cNvSpPr>
              <a:spLocks noChangeArrowheads="1"/>
            </p:cNvSpPr>
            <p:nvPr/>
          </p:nvSpPr>
          <p:spPr bwMode="auto">
            <a:xfrm rot="10800000">
              <a:off x="7053599" y="3627917"/>
              <a:ext cx="724348" cy="719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3204" name="Group 32"/>
            <p:cNvGrpSpPr>
              <a:grpSpLocks/>
            </p:cNvGrpSpPr>
            <p:nvPr/>
          </p:nvGrpSpPr>
          <p:grpSpPr bwMode="auto">
            <a:xfrm rot="10800000">
              <a:off x="7131045" y="3691696"/>
              <a:ext cx="523899" cy="555788"/>
              <a:chOff x="2562" y="1298"/>
              <a:chExt cx="273" cy="363"/>
            </a:xfrm>
          </p:grpSpPr>
          <p:sp>
            <p:nvSpPr>
              <p:cNvPr id="93218" name="Line 3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9" name="Line 3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0" name="Line 3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1" name="Line 3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2" name="Line 3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3" name="Line 3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4" name="Line 3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5" name="Line 4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26" name="Line 4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3205" name="Rectangle 43"/>
            <p:cNvSpPr>
              <a:spLocks noChangeArrowheads="1"/>
            </p:cNvSpPr>
            <p:nvPr/>
          </p:nvSpPr>
          <p:spPr bwMode="auto">
            <a:xfrm rot="10800000">
              <a:off x="6989818" y="3970627"/>
              <a:ext cx="851906" cy="10411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3206" name="Rectangle 4"/>
            <p:cNvSpPr>
              <a:spLocks noChangeArrowheads="1"/>
            </p:cNvSpPr>
            <p:nvPr/>
          </p:nvSpPr>
          <p:spPr bwMode="auto">
            <a:xfrm rot="10800000">
              <a:off x="7055877" y="2131389"/>
              <a:ext cx="724348" cy="726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3207" name="Group 16"/>
            <p:cNvGrpSpPr>
              <a:grpSpLocks/>
            </p:cNvGrpSpPr>
            <p:nvPr/>
          </p:nvGrpSpPr>
          <p:grpSpPr bwMode="auto">
            <a:xfrm rot="10800000">
              <a:off x="7154641" y="2230157"/>
              <a:ext cx="523899" cy="555788"/>
              <a:chOff x="2562" y="1298"/>
              <a:chExt cx="273" cy="363"/>
            </a:xfrm>
          </p:grpSpPr>
          <p:sp>
            <p:nvSpPr>
              <p:cNvPr id="93209" name="Line 1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0" name="Line 1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1" name="Line 1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2" name="Line 2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3" name="Line 21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4" name="Line 2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5" name="Line 2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6" name="Line 2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3217" name="Line 2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7" name="66 Elipse"/>
            <p:cNvSpPr/>
            <p:nvPr/>
          </p:nvSpPr>
          <p:spPr bwMode="auto">
            <a:xfrm>
              <a:off x="5711869" y="2108570"/>
              <a:ext cx="2962275" cy="2962275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6" name="52 Grupo"/>
          <p:cNvGrpSpPr>
            <a:grpSpLocks/>
          </p:cNvGrpSpPr>
          <p:nvPr/>
        </p:nvGrpSpPr>
        <p:grpSpPr bwMode="auto">
          <a:xfrm rot="10800000">
            <a:off x="4814888" y="2990850"/>
            <a:ext cx="831850" cy="338138"/>
            <a:chOff x="7621394" y="2490495"/>
            <a:chExt cx="830540" cy="338554"/>
          </a:xfrm>
        </p:grpSpPr>
        <p:sp>
          <p:nvSpPr>
            <p:cNvPr id="93192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250</a:t>
              </a:r>
            </a:p>
          </p:txBody>
        </p:sp>
        <p:cxnSp>
          <p:nvCxnSpPr>
            <p:cNvPr id="93193" name="51 Conector recto de flecha"/>
            <p:cNvCxnSpPr>
              <a:cxnSpLocks noChangeShapeType="1"/>
            </p:cNvCxnSpPr>
            <p:nvPr/>
          </p:nvCxnSpPr>
          <p:spPr bwMode="auto">
            <a:xfrm>
              <a:off x="811340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97 Grupo"/>
          <p:cNvGrpSpPr>
            <a:grpSpLocks/>
          </p:cNvGrpSpPr>
          <p:nvPr/>
        </p:nvGrpSpPr>
        <p:grpSpPr bwMode="auto">
          <a:xfrm>
            <a:off x="4625975" y="1900238"/>
            <a:ext cx="1273175" cy="339725"/>
            <a:chOff x="5115228" y="848551"/>
            <a:chExt cx="1273046" cy="338554"/>
          </a:xfrm>
        </p:grpSpPr>
        <p:cxnSp>
          <p:nvCxnSpPr>
            <p:cNvPr id="93190" name="51 Conector recto de flecha"/>
            <p:cNvCxnSpPr>
              <a:cxnSpLocks noChangeShapeType="1"/>
            </p:cNvCxnSpPr>
            <p:nvPr/>
          </p:nvCxnSpPr>
          <p:spPr bwMode="auto">
            <a:xfrm rot="10800000">
              <a:off x="5115228" y="1021047"/>
              <a:ext cx="33906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3191" name="Text Box 30"/>
            <p:cNvSpPr txBox="1">
              <a:spLocks noChangeArrowheads="1"/>
            </p:cNvSpPr>
            <p:nvPr/>
          </p:nvSpPr>
          <p:spPr bwMode="auto">
            <a:xfrm>
              <a:off x="5422380" y="848551"/>
              <a:ext cx="965894" cy="338554"/>
            </a:xfrm>
            <a:prstGeom prst="rect">
              <a:avLst/>
            </a:prstGeom>
            <a:solidFill>
              <a:srgbClr val="FFF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r = 2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7"/>
          <p:cNvSpPr txBox="1">
            <a:spLocks noChangeArrowheads="1"/>
          </p:cNvSpPr>
          <p:nvPr/>
        </p:nvSpPr>
        <p:spPr bwMode="auto">
          <a:xfrm>
            <a:off x="2454275" y="587375"/>
            <a:ext cx="3886200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</a:t>
            </a:r>
            <a:r>
              <a:rPr lang="es-ES" sz="3600">
                <a:solidFill>
                  <a:srgbClr val="009900"/>
                </a:solidFill>
              </a:rPr>
              <a:t>S</a:t>
            </a:r>
            <a:r>
              <a:rPr lang="es-ES" sz="3600" b="1">
                <a:solidFill>
                  <a:srgbClr val="009900"/>
                </a:solidFill>
              </a:rPr>
              <a:t>ULTADOS</a:t>
            </a:r>
          </a:p>
        </p:txBody>
      </p:sp>
      <p:graphicFrame>
        <p:nvGraphicFramePr>
          <p:cNvPr id="285735" name="Group 39"/>
          <p:cNvGraphicFramePr>
            <a:graphicFrameLocks noGrp="1"/>
          </p:cNvGraphicFramePr>
          <p:nvPr/>
        </p:nvGraphicFramePr>
        <p:xfrm>
          <a:off x="1905000" y="1565275"/>
          <a:ext cx="4927600" cy="4519614"/>
        </p:xfrm>
        <a:graphic>
          <a:graphicData uri="http://schemas.openxmlformats.org/drawingml/2006/table">
            <a:tbl>
              <a:tblPr/>
              <a:tblGrid>
                <a:gridCol w="2616200"/>
                <a:gridCol w="23114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Radio 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719388" y="3346450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32088" y="4332288"/>
            <a:ext cx="936625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13350" y="3359150"/>
            <a:ext cx="938213" cy="652463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189538" y="4391025"/>
            <a:ext cx="938212" cy="654050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67013" y="5233988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224463" y="5246688"/>
            <a:ext cx="938212" cy="652462"/>
          </a:xfrm>
          <a:prstGeom prst="rect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/>
          <a:srcRect l="30194" t="45117" r="30888" b="36043"/>
          <a:stretch>
            <a:fillRect/>
          </a:stretch>
        </p:blipFill>
        <p:spPr bwMode="auto">
          <a:xfrm>
            <a:off x="879475" y="331788"/>
            <a:ext cx="7588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 cstate="print"/>
          <a:srcRect l="30408" t="24072" r="31021" b="63243"/>
          <a:stretch>
            <a:fillRect/>
          </a:stretch>
        </p:blipFill>
        <p:spPr bwMode="auto">
          <a:xfrm>
            <a:off x="925513" y="2398713"/>
            <a:ext cx="75295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 cstate="print"/>
          <a:srcRect l="30457" t="52180" r="32297" b="43590"/>
          <a:stretch>
            <a:fillRect/>
          </a:stretch>
        </p:blipFill>
        <p:spPr bwMode="auto">
          <a:xfrm>
            <a:off x="949325" y="5584825"/>
            <a:ext cx="7185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3" cstate="print"/>
          <a:srcRect l="30173" t="37515" r="31046" b="56863"/>
          <a:stretch>
            <a:fillRect/>
          </a:stretch>
        </p:blipFill>
        <p:spPr bwMode="auto">
          <a:xfrm>
            <a:off x="879475" y="4951413"/>
            <a:ext cx="75755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"/>
          <p:cNvPicPr>
            <a:picLocks noChangeAspect="1" noChangeArrowheads="1"/>
          </p:cNvPicPr>
          <p:nvPr/>
        </p:nvPicPr>
        <p:blipFill>
          <a:blip r:embed="rId3" cstate="print"/>
          <a:srcRect l="30112" t="24440" r="31107" b="64754"/>
          <a:stretch>
            <a:fillRect/>
          </a:stretch>
        </p:blipFill>
        <p:spPr bwMode="auto">
          <a:xfrm>
            <a:off x="866775" y="3835400"/>
            <a:ext cx="757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270000"/>
            <a:ext cx="7458075" cy="43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1757363"/>
            <a:ext cx="7458075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2435225"/>
            <a:ext cx="7458075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2921000"/>
            <a:ext cx="745807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32067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39306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38213" y="4595813"/>
            <a:ext cx="7458075" cy="34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938213" y="505936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938213" y="570071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22592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</a:t>
            </a: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495300" y="3043238"/>
            <a:ext cx="8153400" cy="1212850"/>
          </a:xfrm>
          <a:prstGeom prst="rect">
            <a:avLst/>
          </a:prstGeom>
          <a:solidFill>
            <a:schemeClr val="bg1"/>
          </a:solidFill>
          <a:ln w="9525">
            <a:solidFill>
              <a:srgbClr val="202084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DEPENDE DEL RADIO DE LA POLEA.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mtClean="0"/>
              <a:t> </a:t>
            </a:r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0" y="461963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4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9775" y="5038725"/>
            <a:ext cx="770255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PESO DE LA POLEA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663" y="2743200"/>
            <a:ext cx="7804150" cy="1677988"/>
          </a:xfrm>
          <a:solidFill>
            <a:schemeClr val="bg1"/>
          </a:solidFill>
          <a:ln>
            <a:solidFill>
              <a:srgbClr val="202084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poleas de distinto peso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JVSB\powerpoint\Poleas\Diapositivas\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8" y="0"/>
            <a:ext cx="4519612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3444875" y="1492250"/>
            <a:ext cx="944563" cy="461963"/>
            <a:chOff x="6678258" y="976450"/>
            <a:chExt cx="945552" cy="461367"/>
          </a:xfrm>
        </p:grpSpPr>
        <p:sp>
          <p:nvSpPr>
            <p:cNvPr id="98308" name="13 CuadroTexto"/>
            <p:cNvSpPr txBox="1">
              <a:spLocks noChangeArrowheads="1"/>
            </p:cNvSpPr>
            <p:nvPr/>
          </p:nvSpPr>
          <p:spPr bwMode="auto">
            <a:xfrm>
              <a:off x="6678258" y="976450"/>
              <a:ext cx="720290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  </a:t>
              </a:r>
              <a:r>
                <a:rPr lang="es-ES_tradnl"/>
                <a:t>20</a:t>
              </a:r>
            </a:p>
          </p:txBody>
        </p:sp>
        <p:cxnSp>
          <p:nvCxnSpPr>
            <p:cNvPr id="98309" name="14 Conector recto de flecha"/>
            <p:cNvCxnSpPr>
              <a:cxnSpLocks noChangeShapeType="1"/>
            </p:cNvCxnSpPr>
            <p:nvPr/>
          </p:nvCxnSpPr>
          <p:spPr bwMode="auto">
            <a:xfrm>
              <a:off x="7280910" y="1200151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JVSB\powerpoint\Poleas\Diapositivas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0"/>
            <a:ext cx="44735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>
            <a:off x="3429000" y="1922463"/>
            <a:ext cx="3079750" cy="3081337"/>
            <a:chOff x="3657600" y="2045368"/>
            <a:chExt cx="3080084" cy="3080084"/>
          </a:xfrm>
        </p:grpSpPr>
        <p:sp>
          <p:nvSpPr>
            <p:cNvPr id="99335" name="47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9336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99338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51748"/>
                <a:ext cx="6083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260</a:t>
                </a:r>
              </a:p>
            </p:txBody>
          </p:sp>
          <p:sp>
            <p:nvSpPr>
              <p:cNvPr id="99339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9540"/>
                <a:ext cx="5962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240</a:t>
                </a:r>
              </a:p>
            </p:txBody>
          </p:sp>
          <p:sp>
            <p:nvSpPr>
              <p:cNvPr id="9934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80121"/>
                <a:ext cx="68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grpSp>
            <p:nvGrpSpPr>
              <p:cNvPr id="99341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99342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9343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9937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99344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9345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9346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99347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9348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9936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7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99349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50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51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9352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9935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9936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0" name="49 Elipse"/>
            <p:cNvSpPr/>
            <p:nvPr/>
          </p:nvSpPr>
          <p:spPr>
            <a:xfrm>
              <a:off x="3705230" y="2092974"/>
              <a:ext cx="2962596" cy="2962657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8" name="52 Grupo"/>
          <p:cNvGrpSpPr>
            <a:grpSpLocks/>
          </p:cNvGrpSpPr>
          <p:nvPr/>
        </p:nvGrpSpPr>
        <p:grpSpPr bwMode="auto">
          <a:xfrm rot="10800000">
            <a:off x="3748088" y="2609850"/>
            <a:ext cx="534987" cy="276225"/>
            <a:chOff x="7509192" y="2501546"/>
            <a:chExt cx="534266" cy="277341"/>
          </a:xfrm>
        </p:grpSpPr>
        <p:sp>
          <p:nvSpPr>
            <p:cNvPr id="99333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cxnSp>
          <p:nvCxnSpPr>
            <p:cNvPr id="99334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JVSB\powerpoint\Poleas\Diapositivas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656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3482975" y="1568450"/>
            <a:ext cx="942975" cy="460375"/>
            <a:chOff x="6678258" y="976450"/>
            <a:chExt cx="945552" cy="461367"/>
          </a:xfrm>
        </p:grpSpPr>
        <p:sp>
          <p:nvSpPr>
            <p:cNvPr id="100356" name="13 CuadroTexto"/>
            <p:cNvSpPr txBox="1">
              <a:spLocks noChangeArrowheads="1"/>
            </p:cNvSpPr>
            <p:nvPr/>
          </p:nvSpPr>
          <p:spPr bwMode="auto">
            <a:xfrm>
              <a:off x="6678258" y="976450"/>
              <a:ext cx="720290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  </a:t>
              </a:r>
              <a:r>
                <a:rPr lang="es-ES_tradnl"/>
                <a:t>50</a:t>
              </a:r>
            </a:p>
          </p:txBody>
        </p:sp>
        <p:cxnSp>
          <p:nvCxnSpPr>
            <p:cNvPr id="100357" name="14 Conector recto de flecha"/>
            <p:cNvCxnSpPr>
              <a:cxnSpLocks noChangeShapeType="1"/>
            </p:cNvCxnSpPr>
            <p:nvPr/>
          </p:nvCxnSpPr>
          <p:spPr bwMode="auto">
            <a:xfrm>
              <a:off x="7280910" y="1200151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JVSB\powerpoint\Poleas\Diapositiva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63" y="0"/>
            <a:ext cx="4475162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>
            <a:off x="3429000" y="1922463"/>
            <a:ext cx="3079750" cy="3081337"/>
            <a:chOff x="3657600" y="2045368"/>
            <a:chExt cx="3080084" cy="3080084"/>
          </a:xfrm>
        </p:grpSpPr>
        <p:sp>
          <p:nvSpPr>
            <p:cNvPr id="101383" name="47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1384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101386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51748"/>
                <a:ext cx="6083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260</a:t>
                </a:r>
              </a:p>
            </p:txBody>
          </p:sp>
          <p:sp>
            <p:nvSpPr>
              <p:cNvPr id="10138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9540"/>
                <a:ext cx="5962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240</a:t>
                </a:r>
              </a:p>
            </p:txBody>
          </p:sp>
          <p:sp>
            <p:nvSpPr>
              <p:cNvPr id="10138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80121"/>
                <a:ext cx="68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grpSp>
            <p:nvGrpSpPr>
              <p:cNvPr id="10138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0139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139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0141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139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139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139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139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139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141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1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139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39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39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140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140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14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0" name="49 Elipse"/>
            <p:cNvSpPr/>
            <p:nvPr/>
          </p:nvSpPr>
          <p:spPr>
            <a:xfrm>
              <a:off x="3705230" y="2092974"/>
              <a:ext cx="2962596" cy="2962657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8" name="48 Grupo"/>
          <p:cNvGrpSpPr>
            <a:grpSpLocks/>
          </p:cNvGrpSpPr>
          <p:nvPr/>
        </p:nvGrpSpPr>
        <p:grpSpPr bwMode="auto">
          <a:xfrm rot="10800000">
            <a:off x="3748088" y="2609850"/>
            <a:ext cx="534987" cy="276225"/>
            <a:chOff x="7509192" y="2501546"/>
            <a:chExt cx="534266" cy="277341"/>
          </a:xfrm>
        </p:grpSpPr>
        <p:sp>
          <p:nvSpPr>
            <p:cNvPr id="101381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cxnSp>
          <p:nvCxnSpPr>
            <p:cNvPr id="101382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7"/>
          <p:cNvSpPr txBox="1">
            <a:spLocks noChangeArrowheads="1"/>
          </p:cNvSpPr>
          <p:nvPr/>
        </p:nvSpPr>
        <p:spPr bwMode="auto">
          <a:xfrm>
            <a:off x="2667000" y="838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graphicFrame>
        <p:nvGraphicFramePr>
          <p:cNvPr id="289829" name="Group 37"/>
          <p:cNvGraphicFramePr>
            <a:graphicFrameLocks noGrp="1"/>
          </p:cNvGraphicFramePr>
          <p:nvPr/>
        </p:nvGraphicFramePr>
        <p:xfrm>
          <a:off x="1828800" y="1981200"/>
          <a:ext cx="5156200" cy="3546476"/>
        </p:xfrm>
        <a:graphic>
          <a:graphicData uri="http://schemas.openxmlformats.org/drawingml/2006/table">
            <a:tbl>
              <a:tblPr/>
              <a:tblGrid>
                <a:gridCol w="2736850"/>
                <a:gridCol w="241935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Peso 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719388" y="3740150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32088" y="4725988"/>
            <a:ext cx="936625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72088" y="3787775"/>
            <a:ext cx="938212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189538" y="4786313"/>
            <a:ext cx="938212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457200" y="2841625"/>
            <a:ext cx="8153400" cy="121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DEPENDE DEL PESO DE LA POLEA.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0" y="523875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5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4964113"/>
            <a:ext cx="69342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PESO DEL CUERPO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 l="30096" t="26666" r="30782" b="49405"/>
          <a:stretch>
            <a:fillRect/>
          </a:stretch>
        </p:blipFill>
        <p:spPr bwMode="auto">
          <a:xfrm>
            <a:off x="903288" y="192088"/>
            <a:ext cx="7588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 cstate="print"/>
          <a:srcRect l="30399" t="31567" r="32193" b="50056"/>
          <a:stretch>
            <a:fillRect/>
          </a:stretch>
        </p:blipFill>
        <p:spPr bwMode="auto">
          <a:xfrm>
            <a:off x="962025" y="2427288"/>
            <a:ext cx="72913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print"/>
          <a:srcRect l="30235" t="59676" r="30980" b="32973"/>
          <a:stretch>
            <a:fillRect/>
          </a:stretch>
        </p:blipFill>
        <p:spPr bwMode="auto">
          <a:xfrm>
            <a:off x="914400" y="4432300"/>
            <a:ext cx="7540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497013"/>
            <a:ext cx="7458075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279082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3657600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453707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1935163"/>
            <a:ext cx="745807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4060825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113588" cy="2286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una misma polea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cuerpos de distinto peso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C:\ESTUDIOS\POLEAS\Diapositivas\Formato_JPG\018_pos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0"/>
            <a:ext cx="4687887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46 CuadroTexto"/>
          <p:cNvSpPr txBox="1">
            <a:spLocks noChangeArrowheads="1"/>
          </p:cNvSpPr>
          <p:nvPr/>
        </p:nvSpPr>
        <p:spPr bwMode="auto">
          <a:xfrm>
            <a:off x="3873500" y="4895850"/>
            <a:ext cx="725488" cy="3683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110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>
            <a:off x="3500438" y="1973263"/>
            <a:ext cx="3079750" cy="3079750"/>
            <a:chOff x="3657600" y="2045368"/>
            <a:chExt cx="3080084" cy="3080084"/>
          </a:xfrm>
        </p:grpSpPr>
        <p:sp>
          <p:nvSpPr>
            <p:cNvPr id="106504" name="50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6505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0650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0650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0650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0651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651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0653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4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651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651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651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651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651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653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3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651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1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943487"/>
                  <a:ext cx="868713" cy="106165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1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652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65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6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5257800" y="2965450"/>
            <a:ext cx="830263" cy="338138"/>
            <a:chOff x="7621394" y="2490495"/>
            <a:chExt cx="830540" cy="338554"/>
          </a:xfrm>
        </p:grpSpPr>
        <p:sp>
          <p:nvSpPr>
            <p:cNvPr id="106502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110</a:t>
              </a:r>
            </a:p>
          </p:txBody>
        </p:sp>
        <p:cxnSp>
          <p:nvCxnSpPr>
            <p:cNvPr id="106503" name="96 Conector recto de flecha"/>
            <p:cNvCxnSpPr>
              <a:cxnSpLocks noChangeShapeType="1"/>
            </p:cNvCxnSpPr>
            <p:nvPr/>
          </p:nvCxnSpPr>
          <p:spPr bwMode="auto">
            <a:xfrm>
              <a:off x="811340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JVSB\powerpoint\Poleas\Diapositivas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5878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" name="46 CuadroTexto"/>
          <p:cNvSpPr txBox="1">
            <a:spLocks noChangeArrowheads="1"/>
          </p:cNvSpPr>
          <p:nvPr/>
        </p:nvSpPr>
        <p:spPr bwMode="auto">
          <a:xfrm>
            <a:off x="4287838" y="4945063"/>
            <a:ext cx="725487" cy="3683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160 p</a:t>
            </a:r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594100" y="2093913"/>
            <a:ext cx="3079750" cy="3079750"/>
            <a:chOff x="3657600" y="2045368"/>
            <a:chExt cx="3080084" cy="3080084"/>
          </a:xfrm>
        </p:grpSpPr>
        <p:sp>
          <p:nvSpPr>
            <p:cNvPr id="107525" name="48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7526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107528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48126"/>
                <a:ext cx="608330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160</a:t>
                </a:r>
              </a:p>
            </p:txBody>
          </p:sp>
          <p:sp>
            <p:nvSpPr>
              <p:cNvPr id="107529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5917"/>
                <a:ext cx="596298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  <p:sp>
            <p:nvSpPr>
              <p:cNvPr id="10753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76497"/>
                <a:ext cx="680519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grpSp>
            <p:nvGrpSpPr>
              <p:cNvPr id="107531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07532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7533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0756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7534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7535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7536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7537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7538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755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6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7539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40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41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7542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754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4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755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JVSB\powerpoint\Poleas\Diapositivas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0"/>
            <a:ext cx="4541837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46 CuadroTexto"/>
          <p:cNvSpPr txBox="1">
            <a:spLocks noChangeArrowheads="1"/>
          </p:cNvSpPr>
          <p:nvPr/>
        </p:nvSpPr>
        <p:spPr bwMode="auto">
          <a:xfrm>
            <a:off x="4362450" y="5083175"/>
            <a:ext cx="725488" cy="3683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210 p</a:t>
            </a: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3455988" y="2106613"/>
            <a:ext cx="3079750" cy="3079750"/>
            <a:chOff x="3657600" y="2045368"/>
            <a:chExt cx="3080084" cy="3080084"/>
          </a:xfrm>
        </p:grpSpPr>
        <p:sp>
          <p:nvSpPr>
            <p:cNvPr id="108552" name="50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8553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108555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64233"/>
                <a:ext cx="596298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200</a:t>
                </a:r>
              </a:p>
            </p:txBody>
          </p:sp>
          <p:sp>
            <p:nvSpPr>
              <p:cNvPr id="108556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76497"/>
                <a:ext cx="680519" cy="376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180</a:t>
                </a:r>
              </a:p>
            </p:txBody>
          </p:sp>
          <p:grpSp>
            <p:nvGrpSpPr>
              <p:cNvPr id="108557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08558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8559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0858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9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8560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8561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8562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8563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8564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857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8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8565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566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935756"/>
                  <a:ext cx="868713" cy="106938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567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8568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85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857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8" name="45 Grupo"/>
          <p:cNvGrpSpPr>
            <a:grpSpLocks/>
          </p:cNvGrpSpPr>
          <p:nvPr/>
        </p:nvGrpSpPr>
        <p:grpSpPr bwMode="auto">
          <a:xfrm>
            <a:off x="5213350" y="3067050"/>
            <a:ext cx="1074738" cy="369888"/>
            <a:chOff x="7331082" y="3267245"/>
            <a:chExt cx="1075551" cy="369095"/>
          </a:xfrm>
        </p:grpSpPr>
        <p:sp>
          <p:nvSpPr>
            <p:cNvPr id="108550" name="46 CuadroTexto"/>
            <p:cNvSpPr txBox="1">
              <a:spLocks noChangeArrowheads="1"/>
            </p:cNvSpPr>
            <p:nvPr/>
          </p:nvSpPr>
          <p:spPr bwMode="auto">
            <a:xfrm>
              <a:off x="7794244" y="3267245"/>
              <a:ext cx="612389" cy="36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210</a:t>
              </a:r>
            </a:p>
          </p:txBody>
        </p:sp>
        <p:cxnSp>
          <p:nvCxnSpPr>
            <p:cNvPr id="108551" name="47 Conector recto de flecha"/>
            <p:cNvCxnSpPr>
              <a:cxnSpLocks noChangeShapeType="1"/>
            </p:cNvCxnSpPr>
            <p:nvPr/>
          </p:nvCxnSpPr>
          <p:spPr bwMode="auto">
            <a:xfrm flipH="1">
              <a:off x="7331082" y="3478427"/>
              <a:ext cx="45929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C:\ESTUDIOS\POLEAS\Diapositivas\Formato_JPG\021_pos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675" y="0"/>
            <a:ext cx="4622800" cy="693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" name="46 CuadroTexto"/>
          <p:cNvSpPr txBox="1">
            <a:spLocks noChangeArrowheads="1"/>
          </p:cNvSpPr>
          <p:nvPr/>
        </p:nvSpPr>
        <p:spPr bwMode="auto">
          <a:xfrm>
            <a:off x="4098925" y="5534025"/>
            <a:ext cx="725488" cy="3683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260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>
            <a:off x="3603625" y="1935163"/>
            <a:ext cx="3079750" cy="3079750"/>
            <a:chOff x="3657600" y="2045368"/>
            <a:chExt cx="3080084" cy="3080084"/>
          </a:xfrm>
        </p:grpSpPr>
        <p:sp>
          <p:nvSpPr>
            <p:cNvPr id="109576" name="48 Elipse"/>
            <p:cNvSpPr>
              <a:spLocks noChangeArrowheads="1"/>
            </p:cNvSpPr>
            <p:nvPr/>
          </p:nvSpPr>
          <p:spPr bwMode="auto">
            <a:xfrm>
              <a:off x="3657600" y="204536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09577" name="103 Grupo"/>
            <p:cNvGrpSpPr>
              <a:grpSpLocks/>
            </p:cNvGrpSpPr>
            <p:nvPr/>
          </p:nvGrpSpPr>
          <p:grpSpPr bwMode="auto">
            <a:xfrm>
              <a:off x="4319337" y="2102152"/>
              <a:ext cx="1515979" cy="2894327"/>
              <a:chOff x="445168" y="2054026"/>
              <a:chExt cx="1545721" cy="2951111"/>
            </a:xfrm>
          </p:grpSpPr>
          <p:sp>
            <p:nvSpPr>
              <p:cNvPr id="109579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517357" y="4051748"/>
                <a:ext cx="6083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260</a:t>
                </a:r>
              </a:p>
            </p:txBody>
          </p:sp>
          <p:sp>
            <p:nvSpPr>
              <p:cNvPr id="10958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529389" y="3329540"/>
                <a:ext cx="5962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240</a:t>
                </a:r>
              </a:p>
            </p:txBody>
          </p:sp>
          <p:sp>
            <p:nvSpPr>
              <p:cNvPr id="10958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45168" y="2680121"/>
                <a:ext cx="68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0000"/>
                    </a:solidFill>
                    <a:latin typeface="Arial" charset="0"/>
                  </a:rPr>
                  <a:t>220</a:t>
                </a:r>
              </a:p>
            </p:txBody>
          </p:sp>
          <p:grpSp>
            <p:nvGrpSpPr>
              <p:cNvPr id="109582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09583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9584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0961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9585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9586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9587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09588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9589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960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1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09590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591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86199"/>
                  <a:ext cx="868713" cy="71893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592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9593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095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5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59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59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59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59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0960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3705230" y="2092998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dirty="0">
                <a:noFill/>
              </a:endParaRPr>
            </a:p>
          </p:txBody>
        </p:sp>
      </p:grpSp>
      <p:grpSp>
        <p:nvGrpSpPr>
          <p:cNvPr id="8" name="49 Grupo"/>
          <p:cNvGrpSpPr>
            <a:grpSpLocks/>
          </p:cNvGrpSpPr>
          <p:nvPr/>
        </p:nvGrpSpPr>
        <p:grpSpPr bwMode="auto">
          <a:xfrm rot="10800000">
            <a:off x="3937000" y="2609850"/>
            <a:ext cx="534988" cy="276225"/>
            <a:chOff x="7509192" y="2501546"/>
            <a:chExt cx="534266" cy="277341"/>
          </a:xfrm>
        </p:grpSpPr>
        <p:sp>
          <p:nvSpPr>
            <p:cNvPr id="109574" name="Text Box 30"/>
            <p:cNvSpPr txBox="1">
              <a:spLocks noChangeArrowheads="1"/>
            </p:cNvSpPr>
            <p:nvPr/>
          </p:nvSpPr>
          <p:spPr bwMode="auto">
            <a:xfrm rot="10800000">
              <a:off x="7519586" y="2501546"/>
              <a:ext cx="523872" cy="27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cxnSp>
          <p:nvCxnSpPr>
            <p:cNvPr id="109575" name="51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7509192" y="2640273"/>
              <a:ext cx="17811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graphicFrame>
        <p:nvGraphicFramePr>
          <p:cNvPr id="335905" name="Group 33"/>
          <p:cNvGraphicFramePr>
            <a:graphicFrameLocks noGrp="1"/>
          </p:cNvGraphicFramePr>
          <p:nvPr/>
        </p:nvGraphicFramePr>
        <p:xfrm>
          <a:off x="1600200" y="1593850"/>
          <a:ext cx="6019800" cy="4349750"/>
        </p:xfrm>
        <a:graphic>
          <a:graphicData uri="http://schemas.openxmlformats.org/drawingml/2006/table">
            <a:tbl>
              <a:tblPr/>
              <a:tblGrid>
                <a:gridCol w="3195638"/>
                <a:gridCol w="2824162"/>
              </a:tblGrid>
              <a:tr h="1225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Peso del cuerpo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719388" y="2921000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32088" y="3668713"/>
            <a:ext cx="936625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759450" y="2886075"/>
            <a:ext cx="938213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724525" y="3657600"/>
            <a:ext cx="938213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67013" y="4476750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759450" y="4452938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767013" y="5237163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5759450" y="5248275"/>
            <a:ext cx="938213" cy="59372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008000"/>
                </a:solidFill>
              </a:rPr>
              <a:t>CONCLUSIÓN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" y="3340100"/>
            <a:ext cx="8153400" cy="116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solidFill>
                  <a:srgbClr val="202084"/>
                </a:solidFill>
                <a:latin typeface="Calibri" pitchFamily="34" charset="0"/>
              </a:rPr>
              <a:t>ES IGUAL 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AL PESO DEL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8488"/>
            <a:ext cx="77724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LEY QUE SE PROPONE PARA LA POLEA FIJA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6963" y="2509838"/>
            <a:ext cx="4548187" cy="1447800"/>
          </a:xfrm>
          <a:solidFill>
            <a:srgbClr val="FFFF9B"/>
          </a:solidFill>
          <a:ln>
            <a:solidFill>
              <a:srgbClr val="202084"/>
            </a:solidFill>
          </a:ln>
        </p:spPr>
        <p:txBody>
          <a:bodyPr/>
          <a:lstStyle/>
          <a:p>
            <a:pPr eaLnBrk="1" hangingPunct="1"/>
            <a:r>
              <a:rPr lang="es-ES" sz="7200" b="1" smtClean="0">
                <a:solidFill>
                  <a:srgbClr val="FF3300"/>
                </a:solidFill>
              </a:rPr>
              <a:t>F</a:t>
            </a:r>
            <a:r>
              <a:rPr lang="es-ES" sz="7200" b="1" baseline="-25000" smtClean="0">
                <a:solidFill>
                  <a:srgbClr val="FF3300"/>
                </a:solidFill>
              </a:rPr>
              <a:t>P</a:t>
            </a:r>
            <a:r>
              <a:rPr lang="es-ES" sz="7200" b="1" smtClean="0">
                <a:solidFill>
                  <a:srgbClr val="FF3300"/>
                </a:solidFill>
              </a:rPr>
              <a:t> = F</a:t>
            </a:r>
            <a:r>
              <a:rPr lang="es-ES" sz="7200" b="1" baseline="-25000" smtClean="0">
                <a:solidFill>
                  <a:srgbClr val="FF3300"/>
                </a:solidFill>
              </a:rPr>
              <a:t>R</a:t>
            </a:r>
            <a:endParaRPr lang="es-ES" sz="7200" b="1" smtClean="0">
              <a:solidFill>
                <a:srgbClr val="FF33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044575" y="4687888"/>
            <a:ext cx="7172325" cy="1169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008000"/>
                </a:solidFill>
              </a:rPr>
              <a:t>F</a:t>
            </a:r>
            <a:r>
              <a:rPr lang="es-ES_tradnl" sz="2800" b="1" baseline="-25000">
                <a:solidFill>
                  <a:srgbClr val="008000"/>
                </a:solidFill>
              </a:rPr>
              <a:t>P</a:t>
            </a:r>
            <a:r>
              <a:rPr lang="es-ES_tradnl" sz="2800" b="1">
                <a:solidFill>
                  <a:srgbClr val="008000"/>
                </a:solidFill>
              </a:rPr>
              <a:t> = Fuerza de potencia aplicada</a:t>
            </a:r>
          </a:p>
          <a:p>
            <a:pPr>
              <a:spcBef>
                <a:spcPct val="50000"/>
              </a:spcBef>
            </a:pPr>
            <a:r>
              <a:rPr lang="es-ES_tradnl" sz="2800" b="1">
                <a:solidFill>
                  <a:srgbClr val="008000"/>
                </a:solidFill>
              </a:rPr>
              <a:t>F</a:t>
            </a:r>
            <a:r>
              <a:rPr lang="es-ES_tradnl" sz="2800" b="1" baseline="-25000">
                <a:solidFill>
                  <a:srgbClr val="008000"/>
                </a:solidFill>
              </a:rPr>
              <a:t>R</a:t>
            </a:r>
            <a:r>
              <a:rPr lang="es-ES_tradnl" sz="2800" b="1">
                <a:solidFill>
                  <a:srgbClr val="008000"/>
                </a:solidFill>
              </a:rPr>
              <a:t> = Fuerza de resistencia (Peso del cuerpo)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  <p:bldP spid="6656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7200" b="1" smtClean="0">
                <a:solidFill>
                  <a:srgbClr val="FFFF00"/>
                </a:solidFill>
              </a:rPr>
              <a:t>POLEA MÓVIL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B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8 Grupo"/>
          <p:cNvGrpSpPr>
            <a:grpSpLocks/>
          </p:cNvGrpSpPr>
          <p:nvPr/>
        </p:nvGrpSpPr>
        <p:grpSpPr bwMode="auto">
          <a:xfrm>
            <a:off x="3729038" y="3130550"/>
            <a:ext cx="723900" cy="1754188"/>
            <a:chOff x="3728986" y="3131167"/>
            <a:chExt cx="723666" cy="1753654"/>
          </a:xfrm>
        </p:grpSpPr>
        <p:cxnSp>
          <p:nvCxnSpPr>
            <p:cNvPr id="44" name="43 Conector recto"/>
            <p:cNvCxnSpPr/>
            <p:nvPr/>
          </p:nvCxnSpPr>
          <p:spPr>
            <a:xfrm>
              <a:off x="3873401" y="3634252"/>
              <a:ext cx="0" cy="1250569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729" name="Picture 2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651485" flipH="1" flipV="1">
              <a:off x="3717756" y="3142397"/>
              <a:ext cx="746125" cy="72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32 Conector recto"/>
          <p:cNvCxnSpPr/>
          <p:nvPr/>
        </p:nvCxnSpPr>
        <p:spPr>
          <a:xfrm flipH="1">
            <a:off x="2454275" y="830263"/>
            <a:ext cx="20638" cy="4078287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2286000" y="-157163"/>
            <a:ext cx="325438" cy="97472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1708150" y="433388"/>
            <a:ext cx="12700" cy="6015037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130300" y="6400800"/>
            <a:ext cx="2768600" cy="371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2425700" y="4175125"/>
            <a:ext cx="1446213" cy="1443038"/>
            <a:chOff x="2392279" y="1251033"/>
            <a:chExt cx="1445795" cy="1444041"/>
          </a:xfrm>
        </p:grpSpPr>
        <p:sp>
          <p:nvSpPr>
            <p:cNvPr id="10" name="9 Elipse"/>
            <p:cNvSpPr/>
            <p:nvPr/>
          </p:nvSpPr>
          <p:spPr>
            <a:xfrm>
              <a:off x="2393867" y="1251033"/>
              <a:ext cx="1444207" cy="1444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 flipV="1">
              <a:off x="2392279" y="1973848"/>
              <a:ext cx="1436273" cy="635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>
              <a:off x="2411407" y="1973054"/>
              <a:ext cx="144404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16 Conector recto"/>
          <p:cNvCxnSpPr/>
          <p:nvPr/>
        </p:nvCxnSpPr>
        <p:spPr>
          <a:xfrm>
            <a:off x="1311275" y="817563"/>
            <a:ext cx="24066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4824413" y="0"/>
            <a:ext cx="0" cy="6858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56 Grupo"/>
          <p:cNvGrpSpPr>
            <a:grpSpLocks/>
          </p:cNvGrpSpPr>
          <p:nvPr/>
        </p:nvGrpSpPr>
        <p:grpSpPr bwMode="auto">
          <a:xfrm>
            <a:off x="2716213" y="4800600"/>
            <a:ext cx="890587" cy="1612900"/>
            <a:chOff x="2716631" y="4800976"/>
            <a:chExt cx="890337" cy="1611854"/>
          </a:xfrm>
        </p:grpSpPr>
        <p:grpSp>
          <p:nvGrpSpPr>
            <p:cNvPr id="114721" name="52 Grupo"/>
            <p:cNvGrpSpPr>
              <a:grpSpLocks/>
            </p:cNvGrpSpPr>
            <p:nvPr/>
          </p:nvGrpSpPr>
          <p:grpSpPr bwMode="auto">
            <a:xfrm>
              <a:off x="2716631" y="4932946"/>
              <a:ext cx="890337" cy="1479884"/>
              <a:chOff x="2728913" y="4920915"/>
              <a:chExt cx="890337" cy="147988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132025" y="4920622"/>
                <a:ext cx="80939" cy="9978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2728913" y="5883610"/>
                <a:ext cx="890337" cy="51718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55 Elipse"/>
            <p:cNvSpPr/>
            <p:nvPr/>
          </p:nvSpPr>
          <p:spPr>
            <a:xfrm>
              <a:off x="3070544" y="4800976"/>
              <a:ext cx="180924" cy="1808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95 Grupo"/>
          <p:cNvGrpSpPr>
            <a:grpSpLocks/>
          </p:cNvGrpSpPr>
          <p:nvPr/>
        </p:nvGrpSpPr>
        <p:grpSpPr bwMode="auto">
          <a:xfrm>
            <a:off x="5389563" y="433388"/>
            <a:ext cx="2768600" cy="6338887"/>
            <a:chOff x="5390148" y="433138"/>
            <a:chExt cx="2767263" cy="6338881"/>
          </a:xfrm>
        </p:grpSpPr>
        <p:cxnSp>
          <p:nvCxnSpPr>
            <p:cNvPr id="63" name="62 Conector recto"/>
            <p:cNvCxnSpPr/>
            <p:nvPr/>
          </p:nvCxnSpPr>
          <p:spPr>
            <a:xfrm>
              <a:off x="8133609" y="2187323"/>
              <a:ext cx="0" cy="1250949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flipH="1">
              <a:off x="6711896" y="801438"/>
              <a:ext cx="26975" cy="2674934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flipH="1">
              <a:off x="5967719" y="433138"/>
              <a:ext cx="12694" cy="601503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Rectángulo"/>
            <p:cNvSpPr/>
            <p:nvPr/>
          </p:nvSpPr>
          <p:spPr>
            <a:xfrm>
              <a:off x="5390148" y="6400544"/>
              <a:ext cx="2767263" cy="371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114711" name="27 Grupo"/>
            <p:cNvGrpSpPr>
              <a:grpSpLocks/>
            </p:cNvGrpSpPr>
            <p:nvPr/>
          </p:nvGrpSpPr>
          <p:grpSpPr bwMode="auto">
            <a:xfrm>
              <a:off x="6685227" y="2767012"/>
              <a:ext cx="1445795" cy="1444041"/>
              <a:chOff x="2392279" y="1251033"/>
              <a:chExt cx="1445795" cy="1444041"/>
            </a:xfrm>
          </p:grpSpPr>
          <p:sp>
            <p:nvSpPr>
              <p:cNvPr id="85" name="84 Elipse"/>
              <p:cNvSpPr/>
              <p:nvPr/>
            </p:nvSpPr>
            <p:spPr>
              <a:xfrm>
                <a:off x="2393560" y="1250782"/>
                <a:ext cx="1443927" cy="14446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6" name="85 Conector recto"/>
              <p:cNvCxnSpPr/>
              <p:nvPr/>
            </p:nvCxnSpPr>
            <p:spPr>
              <a:xfrm flipV="1">
                <a:off x="2391974" y="1973093"/>
                <a:ext cx="1435993" cy="7938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Conector recto"/>
              <p:cNvCxnSpPr/>
              <p:nvPr/>
            </p:nvCxnSpPr>
            <p:spPr>
              <a:xfrm rot="16200000">
                <a:off x="2410665" y="1973094"/>
                <a:ext cx="1444624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87 Conector recto"/>
            <p:cNvCxnSpPr/>
            <p:nvPr/>
          </p:nvCxnSpPr>
          <p:spPr>
            <a:xfrm>
              <a:off x="5571036" y="818900"/>
              <a:ext cx="24054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13" name="88 Grupo"/>
            <p:cNvGrpSpPr>
              <a:grpSpLocks/>
            </p:cNvGrpSpPr>
            <p:nvPr/>
          </p:nvGrpSpPr>
          <p:grpSpPr bwMode="auto">
            <a:xfrm>
              <a:off x="6975810" y="3417344"/>
              <a:ext cx="890337" cy="1611854"/>
              <a:chOff x="2716631" y="4800976"/>
              <a:chExt cx="890337" cy="1611854"/>
            </a:xfrm>
          </p:grpSpPr>
          <p:grpSp>
            <p:nvGrpSpPr>
              <p:cNvPr id="114714" name="89 Grupo"/>
              <p:cNvGrpSpPr>
                <a:grpSpLocks/>
              </p:cNvGrpSpPr>
              <p:nvPr/>
            </p:nvGrpSpPr>
            <p:grpSpPr bwMode="auto">
              <a:xfrm>
                <a:off x="2716631" y="4932946"/>
                <a:ext cx="890337" cy="1479884"/>
                <a:chOff x="2728913" y="4920915"/>
                <a:chExt cx="890337" cy="1479884"/>
              </a:xfrm>
            </p:grpSpPr>
            <p:sp>
              <p:nvSpPr>
                <p:cNvPr id="92" name="91 Rectángulo"/>
                <p:cNvSpPr/>
                <p:nvPr/>
              </p:nvSpPr>
              <p:spPr>
                <a:xfrm>
                  <a:off x="3131428" y="4920998"/>
                  <a:ext cx="80924" cy="99694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92 Rectángulo"/>
                <p:cNvSpPr/>
                <p:nvPr/>
              </p:nvSpPr>
              <p:spPr>
                <a:xfrm>
                  <a:off x="2728397" y="5883022"/>
                  <a:ext cx="890158" cy="5175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1" name="90 Elipse"/>
              <p:cNvSpPr/>
              <p:nvPr/>
            </p:nvSpPr>
            <p:spPr>
              <a:xfrm>
                <a:off x="3069957" y="4801267"/>
                <a:ext cx="180888" cy="18097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54 Grupo"/>
          <p:cNvGrpSpPr>
            <a:grpSpLocks/>
          </p:cNvGrpSpPr>
          <p:nvPr/>
        </p:nvGrpSpPr>
        <p:grpSpPr bwMode="auto">
          <a:xfrm>
            <a:off x="7231063" y="4776788"/>
            <a:ext cx="638175" cy="1546225"/>
            <a:chOff x="6220327" y="4018547"/>
            <a:chExt cx="637674" cy="1545905"/>
          </a:xfrm>
        </p:grpSpPr>
        <p:cxnSp>
          <p:nvCxnSpPr>
            <p:cNvPr id="80" name="79 Conector recto de flecha"/>
            <p:cNvCxnSpPr/>
            <p:nvPr/>
          </p:nvCxnSpPr>
          <p:spPr>
            <a:xfrm>
              <a:off x="6412263" y="4018547"/>
              <a:ext cx="0" cy="105864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706" name="81 CuadroTexto"/>
            <p:cNvSpPr txBox="1">
              <a:spLocks noChangeArrowheads="1"/>
            </p:cNvSpPr>
            <p:nvPr/>
          </p:nvSpPr>
          <p:spPr bwMode="auto">
            <a:xfrm>
              <a:off x="6220327" y="5041232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R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pic>
        <p:nvPicPr>
          <p:cNvPr id="97" name="Picture 23" descr="MCj0430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1485" flipH="1" flipV="1">
            <a:off x="7997031" y="1707357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93 Grupo"/>
          <p:cNvGrpSpPr>
            <a:grpSpLocks/>
          </p:cNvGrpSpPr>
          <p:nvPr/>
        </p:nvGrpSpPr>
        <p:grpSpPr bwMode="auto">
          <a:xfrm>
            <a:off x="7916863" y="685800"/>
            <a:ext cx="638175" cy="1516063"/>
            <a:chOff x="8265695" y="0"/>
            <a:chExt cx="637674" cy="1515978"/>
          </a:xfrm>
        </p:grpSpPr>
        <p:cxnSp>
          <p:nvCxnSpPr>
            <p:cNvPr id="78" name="77 Conector recto de flecha"/>
            <p:cNvCxnSpPr/>
            <p:nvPr/>
          </p:nvCxnSpPr>
          <p:spPr>
            <a:xfrm flipV="1">
              <a:off x="8483011" y="457174"/>
              <a:ext cx="0" cy="1058804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704" name="80 CuadroTexto"/>
            <p:cNvSpPr txBox="1">
              <a:spLocks noChangeArrowheads="1"/>
            </p:cNvSpPr>
            <p:nvPr/>
          </p:nvSpPr>
          <p:spPr bwMode="auto">
            <a:xfrm>
              <a:off x="8265695" y="0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P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-0.3002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-0.29468 " pathEditMode="relative" rAng="0" ptsTypes="AA">
                                      <p:cBhvr>
                                        <p:cTn id="10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5.55556E-7 -0.3020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L -5.27778E-6 -0.29653 " pathEditMode="relative" ptsTypes="AA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92150"/>
            <a:ext cx="5761037" cy="863600"/>
          </a:xfrm>
        </p:spPr>
        <p:txBody>
          <a:bodyPr/>
          <a:lstStyle/>
          <a:p>
            <a:pPr algn="l" eaLnBrk="1" hangingPunct="1"/>
            <a:r>
              <a:rPr lang="es-ES" sz="3600" b="1" smtClean="0">
                <a:solidFill>
                  <a:srgbClr val="FFFF00"/>
                </a:solidFill>
              </a:rPr>
              <a:t>ETAPAS DEL MÉTODO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771650"/>
            <a:ext cx="7488238" cy="4392613"/>
          </a:xfrm>
        </p:spPr>
        <p:txBody>
          <a:bodyPr/>
          <a:lstStyle/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Reproducción del fenómeno físico en el laboratorio</a:t>
            </a:r>
          </a:p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Formulación de hipótesis</a:t>
            </a:r>
          </a:p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Diseños para la verificación de las hipótesis</a:t>
            </a:r>
          </a:p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Análisis de los resultados</a:t>
            </a:r>
          </a:p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Enunciado y verificación de la ley propuesta</a:t>
            </a:r>
          </a:p>
          <a:p>
            <a:pPr marL="381000" indent="-381000" algn="l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s-ES" sz="2400" smtClean="0">
                <a:solidFill>
                  <a:schemeClr val="bg1"/>
                </a:solidFill>
              </a:rPr>
              <a:t>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B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7 Grupo"/>
          <p:cNvGrpSpPr>
            <a:grpSpLocks/>
          </p:cNvGrpSpPr>
          <p:nvPr/>
        </p:nvGrpSpPr>
        <p:grpSpPr bwMode="auto">
          <a:xfrm>
            <a:off x="5822950" y="168275"/>
            <a:ext cx="746125" cy="4106863"/>
            <a:chOff x="4981071" y="168442"/>
            <a:chExt cx="746125" cy="4106694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5227134" y="168442"/>
              <a:ext cx="31750" cy="3465370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745" name="Picture 2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9135266" flipH="1" flipV="1">
              <a:off x="4981071" y="3551470"/>
              <a:ext cx="746125" cy="72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35 Rectángulo"/>
          <p:cNvSpPr/>
          <p:nvPr/>
        </p:nvSpPr>
        <p:spPr>
          <a:xfrm>
            <a:off x="5956300" y="-157163"/>
            <a:ext cx="323850" cy="214312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4675188" y="1982788"/>
            <a:ext cx="26987" cy="2911475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4595813" y="0"/>
            <a:ext cx="325437" cy="1985963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33" name="32 Conector recto"/>
          <p:cNvCxnSpPr/>
          <p:nvPr/>
        </p:nvCxnSpPr>
        <p:spPr>
          <a:xfrm flipH="1">
            <a:off x="3297238" y="830263"/>
            <a:ext cx="19050" cy="4078287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3128963" y="-157163"/>
            <a:ext cx="323850" cy="97472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2549525" y="433388"/>
            <a:ext cx="12700" cy="6015037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973263" y="6400800"/>
            <a:ext cx="2767012" cy="371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3268663" y="4175125"/>
            <a:ext cx="1444625" cy="1443038"/>
            <a:chOff x="2392279" y="1251033"/>
            <a:chExt cx="1445795" cy="1444041"/>
          </a:xfrm>
        </p:grpSpPr>
        <p:sp>
          <p:nvSpPr>
            <p:cNvPr id="10" name="9 Elipse"/>
            <p:cNvSpPr/>
            <p:nvPr/>
          </p:nvSpPr>
          <p:spPr>
            <a:xfrm>
              <a:off x="2393867" y="1251033"/>
              <a:ext cx="1444207" cy="1444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 flipV="1">
              <a:off x="2392279" y="1973848"/>
              <a:ext cx="1436262" cy="635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>
              <a:off x="2410633" y="1973053"/>
              <a:ext cx="144404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16 Conector recto"/>
          <p:cNvCxnSpPr/>
          <p:nvPr/>
        </p:nvCxnSpPr>
        <p:spPr>
          <a:xfrm>
            <a:off x="2154238" y="817563"/>
            <a:ext cx="44037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56 Grupo"/>
          <p:cNvGrpSpPr>
            <a:grpSpLocks/>
          </p:cNvGrpSpPr>
          <p:nvPr/>
        </p:nvGrpSpPr>
        <p:grpSpPr bwMode="auto">
          <a:xfrm>
            <a:off x="3546475" y="4800600"/>
            <a:ext cx="890588" cy="1612900"/>
            <a:chOff x="2716631" y="4800976"/>
            <a:chExt cx="890337" cy="1611854"/>
          </a:xfrm>
        </p:grpSpPr>
        <p:grpSp>
          <p:nvGrpSpPr>
            <p:cNvPr id="115737" name="52 Grupo"/>
            <p:cNvGrpSpPr>
              <a:grpSpLocks/>
            </p:cNvGrpSpPr>
            <p:nvPr/>
          </p:nvGrpSpPr>
          <p:grpSpPr bwMode="auto">
            <a:xfrm>
              <a:off x="2716631" y="4932946"/>
              <a:ext cx="890337" cy="1479884"/>
              <a:chOff x="2728913" y="4920915"/>
              <a:chExt cx="890337" cy="147988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132024" y="4920622"/>
                <a:ext cx="80940" cy="9978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2728913" y="5883610"/>
                <a:ext cx="890337" cy="51718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55 Elipse"/>
            <p:cNvSpPr/>
            <p:nvPr/>
          </p:nvSpPr>
          <p:spPr>
            <a:xfrm>
              <a:off x="3070544" y="4800976"/>
              <a:ext cx="180924" cy="1808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54 Grupo"/>
          <p:cNvGrpSpPr>
            <a:grpSpLocks/>
          </p:cNvGrpSpPr>
          <p:nvPr/>
        </p:nvGrpSpPr>
        <p:grpSpPr bwMode="auto">
          <a:xfrm>
            <a:off x="3789363" y="4379913"/>
            <a:ext cx="638175" cy="1546225"/>
            <a:chOff x="6220327" y="4018547"/>
            <a:chExt cx="637674" cy="1545905"/>
          </a:xfrm>
        </p:grpSpPr>
        <p:cxnSp>
          <p:nvCxnSpPr>
            <p:cNvPr id="80" name="79 Conector recto de flecha"/>
            <p:cNvCxnSpPr/>
            <p:nvPr/>
          </p:nvCxnSpPr>
          <p:spPr>
            <a:xfrm>
              <a:off x="6412263" y="4018547"/>
              <a:ext cx="0" cy="105864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36" name="81 CuadroTexto"/>
            <p:cNvSpPr txBox="1">
              <a:spLocks noChangeArrowheads="1"/>
            </p:cNvSpPr>
            <p:nvPr/>
          </p:nvSpPr>
          <p:spPr bwMode="auto">
            <a:xfrm>
              <a:off x="6220327" y="5041232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R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93 Grupo"/>
          <p:cNvGrpSpPr>
            <a:grpSpLocks/>
          </p:cNvGrpSpPr>
          <p:nvPr/>
        </p:nvGrpSpPr>
        <p:grpSpPr bwMode="auto">
          <a:xfrm>
            <a:off x="5864225" y="5157788"/>
            <a:ext cx="638175" cy="1509712"/>
            <a:chOff x="8265695" y="457199"/>
            <a:chExt cx="637674" cy="1509811"/>
          </a:xfrm>
        </p:grpSpPr>
        <p:cxnSp>
          <p:nvCxnSpPr>
            <p:cNvPr id="78" name="77 Conector recto de flecha"/>
            <p:cNvCxnSpPr/>
            <p:nvPr/>
          </p:nvCxnSpPr>
          <p:spPr>
            <a:xfrm>
              <a:off x="8483012" y="457199"/>
              <a:ext cx="0" cy="105893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34" name="80 CuadroTexto"/>
            <p:cNvSpPr txBox="1">
              <a:spLocks noChangeArrowheads="1"/>
            </p:cNvSpPr>
            <p:nvPr/>
          </p:nvSpPr>
          <p:spPr bwMode="auto">
            <a:xfrm>
              <a:off x="8265695" y="1443790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P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28 Grupo"/>
          <p:cNvGrpSpPr>
            <a:grpSpLocks/>
          </p:cNvGrpSpPr>
          <p:nvPr/>
        </p:nvGrpSpPr>
        <p:grpSpPr bwMode="auto">
          <a:xfrm>
            <a:off x="4640263" y="1250950"/>
            <a:ext cx="1444625" cy="1444625"/>
            <a:chOff x="2392279" y="1251033"/>
            <a:chExt cx="1445795" cy="1444041"/>
          </a:xfrm>
        </p:grpSpPr>
        <p:sp>
          <p:nvSpPr>
            <p:cNvPr id="30" name="29 Elipse"/>
            <p:cNvSpPr/>
            <p:nvPr/>
          </p:nvSpPr>
          <p:spPr>
            <a:xfrm>
              <a:off x="2393867" y="1251033"/>
              <a:ext cx="1444207" cy="1444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31" name="30 Conector recto"/>
            <p:cNvCxnSpPr/>
            <p:nvPr/>
          </p:nvCxnSpPr>
          <p:spPr>
            <a:xfrm flipV="1">
              <a:off x="2392279" y="1973054"/>
              <a:ext cx="1436262" cy="793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16200000">
              <a:off x="2410632" y="1973054"/>
              <a:ext cx="144404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44 Rectángulo"/>
          <p:cNvSpPr/>
          <p:nvPr/>
        </p:nvSpPr>
        <p:spPr>
          <a:xfrm>
            <a:off x="5345113" y="817563"/>
            <a:ext cx="96837" cy="1192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46" name="45 Elipse"/>
          <p:cNvSpPr/>
          <p:nvPr/>
        </p:nvSpPr>
        <p:spPr>
          <a:xfrm flipH="1">
            <a:off x="5240338" y="1852613"/>
            <a:ext cx="287337" cy="287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-0.2599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597 L -4.44444E-6 -0.2787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2.77778E-7 -0.258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2.22222E-6 -0.2458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2.77778E-7 0.245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222375" y="2895600"/>
            <a:ext cx="6651625" cy="3074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2"/>
                </a:solidFill>
              </a:rPr>
              <a:t>HIPÓTESIS FORMULADAS POR LOS ALUMNOS.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62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009900"/>
                </a:solidFill>
              </a:rPr>
              <a:t>LA FUERZA DE POTENCIA APLICADA PODRÍA DEPENDER DE: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270000" y="3497263"/>
            <a:ext cx="3271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peso del cuerpo</a:t>
            </a:r>
            <a:r>
              <a:rPr lang="es-ES" sz="3200" b="1">
                <a:solidFill>
                  <a:srgbClr val="FF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270000" y="4148138"/>
            <a:ext cx="4098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La longitud de la cuerda.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1270000" y="4786313"/>
            <a:ext cx="3375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radio de la polea.</a:t>
            </a: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1282700" y="5387975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peso de la polea.</a:t>
            </a: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1270000" y="2954338"/>
            <a:ext cx="656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La altura a la que se encuentre el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9971" grpId="0"/>
      <p:bldP spid="339972" grpId="0" autoUpdateAnimBg="0"/>
      <p:bldP spid="339973" grpId="0" autoUpdateAnimBg="0"/>
      <p:bldP spid="339974" grpId="0" autoUpdateAnimBg="0"/>
      <p:bldP spid="339975" grpId="0" autoUpdateAnimBg="0"/>
      <p:bldP spid="33997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65288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19075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1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88975" y="4583113"/>
            <a:ext cx="7766050" cy="1201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LA ALTURA A LA QUE SE ENCUENTRA EL CUERPO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543800" cy="1960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del conjunto polea-cuerpo, </a:t>
            </a:r>
            <a:r>
              <a:rPr lang="es-ES" sz="3600" b="1" smtClean="0">
                <a:solidFill>
                  <a:srgbClr val="FF0000"/>
                </a:solidFill>
                <a:latin typeface="Calibri" pitchFamily="34" charset="0"/>
              </a:rPr>
              <a:t>en distintas posiciones</a:t>
            </a:r>
            <a:r>
              <a:rPr lang="es-ES" sz="3600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z="440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107 Conector recto"/>
          <p:cNvCxnSpPr/>
          <p:nvPr/>
        </p:nvCxnSpPr>
        <p:spPr>
          <a:xfrm>
            <a:off x="4824413" y="0"/>
            <a:ext cx="0" cy="6858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1130300" y="433388"/>
            <a:ext cx="3322638" cy="6338887"/>
            <a:chOff x="1130300" y="433388"/>
            <a:chExt cx="3322638" cy="6338887"/>
          </a:xfrm>
        </p:grpSpPr>
        <p:grpSp>
          <p:nvGrpSpPr>
            <p:cNvPr id="119830" name="58 Grupo"/>
            <p:cNvGrpSpPr>
              <a:grpSpLocks/>
            </p:cNvGrpSpPr>
            <p:nvPr/>
          </p:nvGrpSpPr>
          <p:grpSpPr bwMode="auto">
            <a:xfrm>
              <a:off x="3729038" y="1181435"/>
              <a:ext cx="723900" cy="3522829"/>
              <a:chOff x="3728986" y="1363064"/>
              <a:chExt cx="723666" cy="3521757"/>
            </a:xfrm>
          </p:grpSpPr>
          <p:cxnSp>
            <p:nvCxnSpPr>
              <p:cNvPr id="44" name="43 Conector recto"/>
              <p:cNvCxnSpPr/>
              <p:nvPr/>
            </p:nvCxnSpPr>
            <p:spPr>
              <a:xfrm>
                <a:off x="3873401" y="1865814"/>
                <a:ext cx="0" cy="3018506"/>
              </a:xfrm>
              <a:prstGeom prst="line">
                <a:avLst/>
              </a:prstGeom>
              <a:ln w="285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845" name="Picture 23" descr="MCj0430345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651485" flipH="1" flipV="1">
                <a:off x="3717756" y="1374294"/>
                <a:ext cx="746125" cy="723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32 Conector recto"/>
            <p:cNvCxnSpPr/>
            <p:nvPr/>
          </p:nvCxnSpPr>
          <p:spPr>
            <a:xfrm flipH="1">
              <a:off x="2454275" y="830263"/>
              <a:ext cx="20638" cy="4078287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"/>
            <p:cNvCxnSpPr/>
            <p:nvPr/>
          </p:nvCxnSpPr>
          <p:spPr>
            <a:xfrm flipH="1">
              <a:off x="1708150" y="433388"/>
              <a:ext cx="12700" cy="6015037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5 Rectángulo"/>
            <p:cNvSpPr/>
            <p:nvPr/>
          </p:nvSpPr>
          <p:spPr>
            <a:xfrm>
              <a:off x="1130300" y="6400800"/>
              <a:ext cx="2768600" cy="371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119834" name="27 Grupo"/>
            <p:cNvGrpSpPr>
              <a:grpSpLocks/>
            </p:cNvGrpSpPr>
            <p:nvPr/>
          </p:nvGrpSpPr>
          <p:grpSpPr bwMode="auto">
            <a:xfrm>
              <a:off x="2425700" y="3994651"/>
              <a:ext cx="1446213" cy="1443038"/>
              <a:chOff x="2392279" y="1251033"/>
              <a:chExt cx="1445795" cy="1444041"/>
            </a:xfrm>
          </p:grpSpPr>
          <p:sp>
            <p:nvSpPr>
              <p:cNvPr id="10" name="9 Elipse"/>
              <p:cNvSpPr/>
              <p:nvPr/>
            </p:nvSpPr>
            <p:spPr>
              <a:xfrm>
                <a:off x="2393867" y="1250532"/>
                <a:ext cx="1444207" cy="14440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11 Conector recto"/>
              <p:cNvCxnSpPr/>
              <p:nvPr/>
            </p:nvCxnSpPr>
            <p:spPr>
              <a:xfrm flipV="1">
                <a:off x="2392279" y="1973347"/>
                <a:ext cx="1436273" cy="6354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"/>
              <p:cNvCxnSpPr/>
              <p:nvPr/>
            </p:nvCxnSpPr>
            <p:spPr>
              <a:xfrm rot="16200000">
                <a:off x="2411407" y="1972552"/>
                <a:ext cx="1444041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16 Conector recto"/>
            <p:cNvCxnSpPr/>
            <p:nvPr/>
          </p:nvCxnSpPr>
          <p:spPr>
            <a:xfrm>
              <a:off x="1311275" y="817563"/>
              <a:ext cx="24066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836" name="56 Grupo"/>
            <p:cNvGrpSpPr>
              <a:grpSpLocks/>
            </p:cNvGrpSpPr>
            <p:nvPr/>
          </p:nvGrpSpPr>
          <p:grpSpPr bwMode="auto">
            <a:xfrm>
              <a:off x="2716213" y="4644189"/>
              <a:ext cx="890587" cy="1432425"/>
              <a:chOff x="2716631" y="4800976"/>
              <a:chExt cx="890337" cy="1431496"/>
            </a:xfrm>
          </p:grpSpPr>
          <p:grpSp>
            <p:nvGrpSpPr>
              <p:cNvPr id="119837" name="52 Grupo"/>
              <p:cNvGrpSpPr>
                <a:grpSpLocks/>
              </p:cNvGrpSpPr>
              <p:nvPr/>
            </p:nvGrpSpPr>
            <p:grpSpPr bwMode="auto">
              <a:xfrm>
                <a:off x="2716631" y="4932653"/>
                <a:ext cx="890337" cy="1299819"/>
                <a:chOff x="2728913" y="4920622"/>
                <a:chExt cx="890337" cy="1299819"/>
              </a:xfrm>
            </p:grpSpPr>
            <p:sp>
              <p:nvSpPr>
                <p:cNvPr id="18" name="17 Rectángulo"/>
                <p:cNvSpPr/>
                <p:nvPr/>
              </p:nvSpPr>
              <p:spPr>
                <a:xfrm>
                  <a:off x="3132025" y="4919871"/>
                  <a:ext cx="80939" cy="9994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33 Rectángulo"/>
                <p:cNvSpPr/>
                <p:nvPr/>
              </p:nvSpPr>
              <p:spPr>
                <a:xfrm>
                  <a:off x="2728913" y="5703588"/>
                  <a:ext cx="890337" cy="5171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6" name="55 Elipse"/>
              <p:cNvSpPr/>
              <p:nvPr/>
            </p:nvSpPr>
            <p:spPr>
              <a:xfrm>
                <a:off x="3070544" y="4800225"/>
                <a:ext cx="180924" cy="1808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40 Grupo"/>
          <p:cNvGrpSpPr>
            <a:grpSpLocks/>
          </p:cNvGrpSpPr>
          <p:nvPr/>
        </p:nvGrpSpPr>
        <p:grpSpPr bwMode="auto">
          <a:xfrm>
            <a:off x="5389563" y="433388"/>
            <a:ext cx="3397250" cy="6338887"/>
            <a:chOff x="5389563" y="433388"/>
            <a:chExt cx="3396456" cy="6338887"/>
          </a:xfrm>
        </p:grpSpPr>
        <p:sp>
          <p:nvSpPr>
            <p:cNvPr id="39" name="38 Forma libre"/>
            <p:cNvSpPr/>
            <p:nvPr/>
          </p:nvSpPr>
          <p:spPr>
            <a:xfrm>
              <a:off x="8119425" y="1081088"/>
              <a:ext cx="591999" cy="895350"/>
            </a:xfrm>
            <a:custGeom>
              <a:avLst/>
              <a:gdLst>
                <a:gd name="connsiteX0" fmla="*/ 0 w 591039"/>
                <a:gd name="connsiteY0" fmla="*/ 247650 h 895350"/>
                <a:gd name="connsiteX1" fmla="*/ 4762 w 591039"/>
                <a:gd name="connsiteY1" fmla="*/ 161925 h 895350"/>
                <a:gd name="connsiteX2" fmla="*/ 14287 w 591039"/>
                <a:gd name="connsiteY2" fmla="*/ 147638 h 895350"/>
                <a:gd name="connsiteX3" fmla="*/ 42862 w 591039"/>
                <a:gd name="connsiteY3" fmla="*/ 138113 h 895350"/>
                <a:gd name="connsiteX4" fmla="*/ 52387 w 591039"/>
                <a:gd name="connsiteY4" fmla="*/ 123825 h 895350"/>
                <a:gd name="connsiteX5" fmla="*/ 80962 w 591039"/>
                <a:gd name="connsiteY5" fmla="*/ 100013 h 895350"/>
                <a:gd name="connsiteX6" fmla="*/ 90487 w 591039"/>
                <a:gd name="connsiteY6" fmla="*/ 85725 h 895350"/>
                <a:gd name="connsiteX7" fmla="*/ 119062 w 591039"/>
                <a:gd name="connsiteY7" fmla="*/ 66675 h 895350"/>
                <a:gd name="connsiteX8" fmla="*/ 147637 w 591039"/>
                <a:gd name="connsiteY8" fmla="*/ 52388 h 895350"/>
                <a:gd name="connsiteX9" fmla="*/ 176212 w 591039"/>
                <a:gd name="connsiteY9" fmla="*/ 33338 h 895350"/>
                <a:gd name="connsiteX10" fmla="*/ 195262 w 591039"/>
                <a:gd name="connsiteY10" fmla="*/ 28575 h 895350"/>
                <a:gd name="connsiteX11" fmla="*/ 223837 w 591039"/>
                <a:gd name="connsiteY11" fmla="*/ 19050 h 895350"/>
                <a:gd name="connsiteX12" fmla="*/ 252412 w 591039"/>
                <a:gd name="connsiteY12" fmla="*/ 14288 h 895350"/>
                <a:gd name="connsiteX13" fmla="*/ 290512 w 591039"/>
                <a:gd name="connsiteY13" fmla="*/ 9525 h 895350"/>
                <a:gd name="connsiteX14" fmla="*/ 314325 w 591039"/>
                <a:gd name="connsiteY14" fmla="*/ 4763 h 895350"/>
                <a:gd name="connsiteX15" fmla="*/ 347662 w 591039"/>
                <a:gd name="connsiteY15" fmla="*/ 0 h 895350"/>
                <a:gd name="connsiteX16" fmla="*/ 385762 w 591039"/>
                <a:gd name="connsiteY16" fmla="*/ 4763 h 895350"/>
                <a:gd name="connsiteX17" fmla="*/ 395287 w 591039"/>
                <a:gd name="connsiteY17" fmla="*/ 19050 h 895350"/>
                <a:gd name="connsiteX18" fmla="*/ 409575 w 591039"/>
                <a:gd name="connsiteY18" fmla="*/ 28575 h 895350"/>
                <a:gd name="connsiteX19" fmla="*/ 423862 w 591039"/>
                <a:gd name="connsiteY19" fmla="*/ 42863 h 895350"/>
                <a:gd name="connsiteX20" fmla="*/ 433387 w 591039"/>
                <a:gd name="connsiteY20" fmla="*/ 57150 h 895350"/>
                <a:gd name="connsiteX21" fmla="*/ 452437 w 591039"/>
                <a:gd name="connsiteY21" fmla="*/ 61913 h 895350"/>
                <a:gd name="connsiteX22" fmla="*/ 471487 w 591039"/>
                <a:gd name="connsiteY22" fmla="*/ 90488 h 895350"/>
                <a:gd name="connsiteX23" fmla="*/ 490537 w 591039"/>
                <a:gd name="connsiteY23" fmla="*/ 85725 h 895350"/>
                <a:gd name="connsiteX24" fmla="*/ 504825 w 591039"/>
                <a:gd name="connsiteY24" fmla="*/ 114300 h 895350"/>
                <a:gd name="connsiteX25" fmla="*/ 528637 w 591039"/>
                <a:gd name="connsiteY25" fmla="*/ 157163 h 895350"/>
                <a:gd name="connsiteX26" fmla="*/ 533400 w 591039"/>
                <a:gd name="connsiteY26" fmla="*/ 171450 h 895350"/>
                <a:gd name="connsiteX27" fmla="*/ 547687 w 591039"/>
                <a:gd name="connsiteY27" fmla="*/ 223838 h 895350"/>
                <a:gd name="connsiteX28" fmla="*/ 561975 w 591039"/>
                <a:gd name="connsiteY28" fmla="*/ 309563 h 895350"/>
                <a:gd name="connsiteX29" fmla="*/ 571500 w 591039"/>
                <a:gd name="connsiteY29" fmla="*/ 323850 h 895350"/>
                <a:gd name="connsiteX30" fmla="*/ 581025 w 591039"/>
                <a:gd name="connsiteY30" fmla="*/ 385763 h 895350"/>
                <a:gd name="connsiteX31" fmla="*/ 590550 w 591039"/>
                <a:gd name="connsiteY31" fmla="*/ 414338 h 895350"/>
                <a:gd name="connsiteX32" fmla="*/ 585787 w 591039"/>
                <a:gd name="connsiteY32" fmla="*/ 471488 h 895350"/>
                <a:gd name="connsiteX33" fmla="*/ 571500 w 591039"/>
                <a:gd name="connsiteY33" fmla="*/ 481013 h 895350"/>
                <a:gd name="connsiteX34" fmla="*/ 561975 w 591039"/>
                <a:gd name="connsiteY34" fmla="*/ 495300 h 895350"/>
                <a:gd name="connsiteX35" fmla="*/ 571500 w 591039"/>
                <a:gd name="connsiteY35" fmla="*/ 576263 h 895350"/>
                <a:gd name="connsiteX36" fmla="*/ 581025 w 591039"/>
                <a:gd name="connsiteY36" fmla="*/ 590550 h 895350"/>
                <a:gd name="connsiteX37" fmla="*/ 576262 w 591039"/>
                <a:gd name="connsiteY37" fmla="*/ 614363 h 895350"/>
                <a:gd name="connsiteX38" fmla="*/ 571500 w 591039"/>
                <a:gd name="connsiteY38" fmla="*/ 628650 h 895350"/>
                <a:gd name="connsiteX39" fmla="*/ 581025 w 591039"/>
                <a:gd name="connsiteY39" fmla="*/ 666750 h 895350"/>
                <a:gd name="connsiteX40" fmla="*/ 590550 w 591039"/>
                <a:gd name="connsiteY40" fmla="*/ 681038 h 895350"/>
                <a:gd name="connsiteX41" fmla="*/ 585787 w 591039"/>
                <a:gd name="connsiteY41" fmla="*/ 695325 h 895350"/>
                <a:gd name="connsiteX42" fmla="*/ 581025 w 591039"/>
                <a:gd name="connsiteY42" fmla="*/ 714375 h 895350"/>
                <a:gd name="connsiteX43" fmla="*/ 561975 w 591039"/>
                <a:gd name="connsiteY43" fmla="*/ 742950 h 895350"/>
                <a:gd name="connsiteX44" fmla="*/ 552450 w 591039"/>
                <a:gd name="connsiteY44" fmla="*/ 771525 h 895350"/>
                <a:gd name="connsiteX45" fmla="*/ 547687 w 591039"/>
                <a:gd name="connsiteY45" fmla="*/ 785813 h 895350"/>
                <a:gd name="connsiteX46" fmla="*/ 542925 w 591039"/>
                <a:gd name="connsiteY46" fmla="*/ 809625 h 895350"/>
                <a:gd name="connsiteX47" fmla="*/ 533400 w 591039"/>
                <a:gd name="connsiteY47" fmla="*/ 838200 h 895350"/>
                <a:gd name="connsiteX48" fmla="*/ 533400 w 591039"/>
                <a:gd name="connsiteY48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91039" h="895350">
                  <a:moveTo>
                    <a:pt x="0" y="247650"/>
                  </a:moveTo>
                  <a:cubicBezTo>
                    <a:pt x="1587" y="219075"/>
                    <a:pt x="715" y="190256"/>
                    <a:pt x="4762" y="161925"/>
                  </a:cubicBezTo>
                  <a:cubicBezTo>
                    <a:pt x="5571" y="156259"/>
                    <a:pt x="9433" y="150671"/>
                    <a:pt x="14287" y="147638"/>
                  </a:cubicBezTo>
                  <a:cubicBezTo>
                    <a:pt x="22801" y="142317"/>
                    <a:pt x="42862" y="138113"/>
                    <a:pt x="42862" y="138113"/>
                  </a:cubicBezTo>
                  <a:cubicBezTo>
                    <a:pt x="46037" y="133350"/>
                    <a:pt x="48723" y="128222"/>
                    <a:pt x="52387" y="123825"/>
                  </a:cubicBezTo>
                  <a:cubicBezTo>
                    <a:pt x="63844" y="110076"/>
                    <a:pt x="66916" y="109377"/>
                    <a:pt x="80962" y="100013"/>
                  </a:cubicBezTo>
                  <a:cubicBezTo>
                    <a:pt x="84137" y="95250"/>
                    <a:pt x="86179" y="89494"/>
                    <a:pt x="90487" y="85725"/>
                  </a:cubicBezTo>
                  <a:cubicBezTo>
                    <a:pt x="99102" y="78187"/>
                    <a:pt x="109537" y="73025"/>
                    <a:pt x="119062" y="66675"/>
                  </a:cubicBezTo>
                  <a:cubicBezTo>
                    <a:pt x="137526" y="54366"/>
                    <a:pt x="127921" y="58960"/>
                    <a:pt x="147637" y="52388"/>
                  </a:cubicBezTo>
                  <a:cubicBezTo>
                    <a:pt x="157162" y="46038"/>
                    <a:pt x="165106" y="36115"/>
                    <a:pt x="176212" y="33338"/>
                  </a:cubicBezTo>
                  <a:cubicBezTo>
                    <a:pt x="182562" y="31750"/>
                    <a:pt x="188993" y="30456"/>
                    <a:pt x="195262" y="28575"/>
                  </a:cubicBezTo>
                  <a:cubicBezTo>
                    <a:pt x="204879" y="25690"/>
                    <a:pt x="213933" y="20700"/>
                    <a:pt x="223837" y="19050"/>
                  </a:cubicBezTo>
                  <a:cubicBezTo>
                    <a:pt x="233362" y="17463"/>
                    <a:pt x="242853" y="15654"/>
                    <a:pt x="252412" y="14288"/>
                  </a:cubicBezTo>
                  <a:cubicBezTo>
                    <a:pt x="265082" y="12478"/>
                    <a:pt x="277862" y="11471"/>
                    <a:pt x="290512" y="9525"/>
                  </a:cubicBezTo>
                  <a:cubicBezTo>
                    <a:pt x="298513" y="8294"/>
                    <a:pt x="306340" y="6094"/>
                    <a:pt x="314325" y="4763"/>
                  </a:cubicBezTo>
                  <a:cubicBezTo>
                    <a:pt x="325397" y="2918"/>
                    <a:pt x="336550" y="1588"/>
                    <a:pt x="347662" y="0"/>
                  </a:cubicBezTo>
                  <a:cubicBezTo>
                    <a:pt x="360362" y="1588"/>
                    <a:pt x="373879" y="10"/>
                    <a:pt x="385762" y="4763"/>
                  </a:cubicBezTo>
                  <a:cubicBezTo>
                    <a:pt x="391076" y="6889"/>
                    <a:pt x="391240" y="15003"/>
                    <a:pt x="395287" y="19050"/>
                  </a:cubicBezTo>
                  <a:cubicBezTo>
                    <a:pt x="399335" y="23097"/>
                    <a:pt x="405178" y="24911"/>
                    <a:pt x="409575" y="28575"/>
                  </a:cubicBezTo>
                  <a:cubicBezTo>
                    <a:pt x="414749" y="32887"/>
                    <a:pt x="419550" y="37689"/>
                    <a:pt x="423862" y="42863"/>
                  </a:cubicBezTo>
                  <a:cubicBezTo>
                    <a:pt x="427526" y="47260"/>
                    <a:pt x="428625" y="53975"/>
                    <a:pt x="433387" y="57150"/>
                  </a:cubicBezTo>
                  <a:cubicBezTo>
                    <a:pt x="438833" y="60781"/>
                    <a:pt x="446087" y="60325"/>
                    <a:pt x="452437" y="61913"/>
                  </a:cubicBezTo>
                  <a:cubicBezTo>
                    <a:pt x="455831" y="72093"/>
                    <a:pt x="458345" y="86733"/>
                    <a:pt x="471487" y="90488"/>
                  </a:cubicBezTo>
                  <a:cubicBezTo>
                    <a:pt x="477781" y="92286"/>
                    <a:pt x="484187" y="87313"/>
                    <a:pt x="490537" y="85725"/>
                  </a:cubicBezTo>
                  <a:cubicBezTo>
                    <a:pt x="507910" y="137841"/>
                    <a:pt x="480202" y="58899"/>
                    <a:pt x="504825" y="114300"/>
                  </a:cubicBezTo>
                  <a:cubicBezTo>
                    <a:pt x="523474" y="156259"/>
                    <a:pt x="502559" y="131083"/>
                    <a:pt x="528637" y="157163"/>
                  </a:cubicBezTo>
                  <a:cubicBezTo>
                    <a:pt x="530225" y="161925"/>
                    <a:pt x="532079" y="166607"/>
                    <a:pt x="533400" y="171450"/>
                  </a:cubicBezTo>
                  <a:cubicBezTo>
                    <a:pt x="549521" y="230558"/>
                    <a:pt x="536723" y="190942"/>
                    <a:pt x="547687" y="223838"/>
                  </a:cubicBezTo>
                  <a:cubicBezTo>
                    <a:pt x="549048" y="240172"/>
                    <a:pt x="548630" y="289546"/>
                    <a:pt x="561975" y="309563"/>
                  </a:cubicBezTo>
                  <a:lnTo>
                    <a:pt x="571500" y="323850"/>
                  </a:lnTo>
                  <a:cubicBezTo>
                    <a:pt x="574855" y="354044"/>
                    <a:pt x="573745" y="361497"/>
                    <a:pt x="581025" y="385763"/>
                  </a:cubicBezTo>
                  <a:cubicBezTo>
                    <a:pt x="583910" y="395380"/>
                    <a:pt x="590550" y="414338"/>
                    <a:pt x="590550" y="414338"/>
                  </a:cubicBezTo>
                  <a:cubicBezTo>
                    <a:pt x="588962" y="433388"/>
                    <a:pt x="591039" y="453107"/>
                    <a:pt x="585787" y="471488"/>
                  </a:cubicBezTo>
                  <a:cubicBezTo>
                    <a:pt x="584215" y="476991"/>
                    <a:pt x="575547" y="476966"/>
                    <a:pt x="571500" y="481013"/>
                  </a:cubicBezTo>
                  <a:cubicBezTo>
                    <a:pt x="567453" y="485060"/>
                    <a:pt x="565150" y="490538"/>
                    <a:pt x="561975" y="495300"/>
                  </a:cubicBezTo>
                  <a:cubicBezTo>
                    <a:pt x="562406" y="500909"/>
                    <a:pt x="563245" y="557001"/>
                    <a:pt x="571500" y="576263"/>
                  </a:cubicBezTo>
                  <a:cubicBezTo>
                    <a:pt x="573755" y="581524"/>
                    <a:pt x="577850" y="585788"/>
                    <a:pt x="581025" y="590550"/>
                  </a:cubicBezTo>
                  <a:cubicBezTo>
                    <a:pt x="579437" y="598488"/>
                    <a:pt x="578225" y="606510"/>
                    <a:pt x="576262" y="614363"/>
                  </a:cubicBezTo>
                  <a:cubicBezTo>
                    <a:pt x="575044" y="619233"/>
                    <a:pt x="571500" y="623630"/>
                    <a:pt x="571500" y="628650"/>
                  </a:cubicBezTo>
                  <a:cubicBezTo>
                    <a:pt x="571500" y="634089"/>
                    <a:pt x="577265" y="659231"/>
                    <a:pt x="581025" y="666750"/>
                  </a:cubicBezTo>
                  <a:cubicBezTo>
                    <a:pt x="583585" y="671870"/>
                    <a:pt x="587375" y="676275"/>
                    <a:pt x="590550" y="681038"/>
                  </a:cubicBezTo>
                  <a:cubicBezTo>
                    <a:pt x="588962" y="685800"/>
                    <a:pt x="587166" y="690498"/>
                    <a:pt x="585787" y="695325"/>
                  </a:cubicBezTo>
                  <a:cubicBezTo>
                    <a:pt x="583989" y="701619"/>
                    <a:pt x="583952" y="708521"/>
                    <a:pt x="581025" y="714375"/>
                  </a:cubicBezTo>
                  <a:cubicBezTo>
                    <a:pt x="575906" y="724614"/>
                    <a:pt x="565595" y="732090"/>
                    <a:pt x="561975" y="742950"/>
                  </a:cubicBezTo>
                  <a:lnTo>
                    <a:pt x="552450" y="771525"/>
                  </a:lnTo>
                  <a:cubicBezTo>
                    <a:pt x="550862" y="776288"/>
                    <a:pt x="548671" y="780890"/>
                    <a:pt x="547687" y="785813"/>
                  </a:cubicBezTo>
                  <a:cubicBezTo>
                    <a:pt x="546100" y="793750"/>
                    <a:pt x="545055" y="801816"/>
                    <a:pt x="542925" y="809625"/>
                  </a:cubicBezTo>
                  <a:cubicBezTo>
                    <a:pt x="540283" y="819311"/>
                    <a:pt x="533400" y="828160"/>
                    <a:pt x="533400" y="838200"/>
                  </a:cubicBezTo>
                  <a:lnTo>
                    <a:pt x="533400" y="895350"/>
                  </a:lnTo>
                </a:path>
              </a:pathLst>
            </a:custGeom>
            <a:ln w="28575">
              <a:solidFill>
                <a:srgbClr val="A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73" name="72 Conector recto"/>
            <p:cNvCxnSpPr/>
            <p:nvPr/>
          </p:nvCxnSpPr>
          <p:spPr bwMode="auto">
            <a:xfrm flipH="1">
              <a:off x="6673550" y="788988"/>
              <a:ext cx="17459" cy="1773237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 bwMode="auto">
            <a:xfrm flipH="1">
              <a:off x="5967278" y="433388"/>
              <a:ext cx="12697" cy="6015037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Rectángulo"/>
            <p:cNvSpPr/>
            <p:nvPr/>
          </p:nvSpPr>
          <p:spPr bwMode="auto">
            <a:xfrm>
              <a:off x="5389563" y="6400800"/>
              <a:ext cx="2767953" cy="371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88" name="87 Conector recto"/>
            <p:cNvCxnSpPr/>
            <p:nvPr/>
          </p:nvCxnSpPr>
          <p:spPr bwMode="auto">
            <a:xfrm>
              <a:off x="5570496" y="819150"/>
              <a:ext cx="2406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818" name="42 Grupo"/>
            <p:cNvGrpSpPr>
              <a:grpSpLocks/>
            </p:cNvGrpSpPr>
            <p:nvPr/>
          </p:nvGrpSpPr>
          <p:grpSpPr bwMode="auto">
            <a:xfrm>
              <a:off x="6673236" y="1864896"/>
              <a:ext cx="1446494" cy="2262189"/>
              <a:chOff x="6685268" y="2767264"/>
              <a:chExt cx="1446494" cy="2262189"/>
            </a:xfrm>
          </p:grpSpPr>
          <p:grpSp>
            <p:nvGrpSpPr>
              <p:cNvPr id="119821" name="27 Grupo"/>
              <p:cNvGrpSpPr>
                <a:grpSpLocks/>
              </p:cNvGrpSpPr>
              <p:nvPr/>
            </p:nvGrpSpPr>
            <p:grpSpPr bwMode="auto">
              <a:xfrm>
                <a:off x="6685268" y="2767264"/>
                <a:ext cx="1446494" cy="1444042"/>
                <a:chOff x="2392279" y="1251033"/>
                <a:chExt cx="1445795" cy="1444041"/>
              </a:xfrm>
            </p:grpSpPr>
            <p:sp>
              <p:nvSpPr>
                <p:cNvPr id="85" name="84 Elipse"/>
                <p:cNvSpPr/>
                <p:nvPr/>
              </p:nvSpPr>
              <p:spPr>
                <a:xfrm>
                  <a:off x="2394180" y="1251450"/>
                  <a:ext cx="1443590" cy="14557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85 Conector recto"/>
                <p:cNvCxnSpPr/>
                <p:nvPr/>
              </p:nvCxnSpPr>
              <p:spPr>
                <a:xfrm flipV="1">
                  <a:off x="2392593" y="1973761"/>
                  <a:ext cx="1435658" cy="7938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86 Conector recto"/>
                <p:cNvCxnSpPr/>
                <p:nvPr/>
              </p:nvCxnSpPr>
              <p:spPr>
                <a:xfrm rot="16200000">
                  <a:off x="2405556" y="1979318"/>
                  <a:ext cx="145573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822" name="88 Grupo"/>
              <p:cNvGrpSpPr>
                <a:grpSpLocks/>
              </p:cNvGrpSpPr>
              <p:nvPr/>
            </p:nvGrpSpPr>
            <p:grpSpPr bwMode="auto">
              <a:xfrm>
                <a:off x="6975991" y="3417597"/>
                <a:ext cx="890767" cy="1611856"/>
                <a:chOff x="2716631" y="4800976"/>
                <a:chExt cx="890337" cy="1611854"/>
              </a:xfrm>
            </p:grpSpPr>
            <p:grpSp>
              <p:nvGrpSpPr>
                <p:cNvPr id="119823" name="89 Grupo"/>
                <p:cNvGrpSpPr>
                  <a:grpSpLocks/>
                </p:cNvGrpSpPr>
                <p:nvPr/>
              </p:nvGrpSpPr>
              <p:grpSpPr bwMode="auto">
                <a:xfrm>
                  <a:off x="2716631" y="4932946"/>
                  <a:ext cx="890337" cy="1479884"/>
                  <a:chOff x="2728913" y="4920915"/>
                  <a:chExt cx="890337" cy="1479884"/>
                </a:xfrm>
              </p:grpSpPr>
              <p:sp>
                <p:nvSpPr>
                  <p:cNvPr id="92" name="91 Rectángulo"/>
                  <p:cNvSpPr/>
                  <p:nvPr/>
                </p:nvSpPr>
                <p:spPr>
                  <a:xfrm>
                    <a:off x="3131885" y="4921666"/>
                    <a:ext cx="80904" cy="99694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92 Rectángulo"/>
                  <p:cNvSpPr/>
                  <p:nvPr/>
                </p:nvSpPr>
                <p:spPr>
                  <a:xfrm>
                    <a:off x="2728949" y="5883690"/>
                    <a:ext cx="889949" cy="51752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 sz="180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1" name="90 Elipse"/>
                <p:cNvSpPr/>
                <p:nvPr/>
              </p:nvSpPr>
              <p:spPr>
                <a:xfrm>
                  <a:off x="3070425" y="4813047"/>
                  <a:ext cx="180845" cy="1809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19819" name="Picture 2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8221871" flipH="1" flipV="1">
              <a:off x="8039894" y="973932"/>
              <a:ext cx="746125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62 Conector recto"/>
            <p:cNvCxnSpPr/>
            <p:nvPr/>
          </p:nvCxnSpPr>
          <p:spPr bwMode="auto">
            <a:xfrm>
              <a:off x="8122599" y="1306513"/>
              <a:ext cx="0" cy="1265237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JVSB\powerpoint\Poleas\Diapositivas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0"/>
            <a:ext cx="46180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0835" name="92 Grupo"/>
          <p:cNvGrpSpPr>
            <a:grpSpLocks/>
          </p:cNvGrpSpPr>
          <p:nvPr/>
        </p:nvGrpSpPr>
        <p:grpSpPr bwMode="auto">
          <a:xfrm>
            <a:off x="5605463" y="3182938"/>
            <a:ext cx="771525" cy="604837"/>
            <a:chOff x="5605153" y="3182587"/>
            <a:chExt cx="771896" cy="605642"/>
          </a:xfrm>
        </p:grpSpPr>
        <p:sp>
          <p:nvSpPr>
            <p:cNvPr id="120884" name="91 Elipse"/>
            <p:cNvSpPr>
              <a:spLocks noChangeArrowheads="1"/>
            </p:cNvSpPr>
            <p:nvPr/>
          </p:nvSpPr>
          <p:spPr bwMode="auto">
            <a:xfrm>
              <a:off x="5605153" y="3241963"/>
              <a:ext cx="546266" cy="54626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120885" name="90 CuadroTexto"/>
            <p:cNvSpPr txBox="1">
              <a:spLocks noChangeArrowheads="1"/>
            </p:cNvSpPr>
            <p:nvPr/>
          </p:nvSpPr>
          <p:spPr bwMode="auto">
            <a:xfrm>
              <a:off x="5652655" y="3182587"/>
              <a:ext cx="7243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200" b="1"/>
                <a:t>A</a:t>
              </a:r>
            </a:p>
          </p:txBody>
        </p:sp>
      </p:grpSp>
      <p:grpSp>
        <p:nvGrpSpPr>
          <p:cNvPr id="3" name="104 Grupo"/>
          <p:cNvGrpSpPr>
            <a:grpSpLocks/>
          </p:cNvGrpSpPr>
          <p:nvPr/>
        </p:nvGrpSpPr>
        <p:grpSpPr bwMode="auto">
          <a:xfrm rot="10800000">
            <a:off x="3387725" y="0"/>
            <a:ext cx="3079750" cy="3079750"/>
            <a:chOff x="3983277" y="2057894"/>
            <a:chExt cx="3080084" cy="3080084"/>
          </a:xfrm>
        </p:grpSpPr>
        <p:sp>
          <p:nvSpPr>
            <p:cNvPr id="120840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20841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20843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20844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20845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20846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0847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2087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8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0848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849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850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851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0852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086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7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0853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54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754233"/>
                  <a:ext cx="868713" cy="125090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55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0856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08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5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5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086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4" name="53 Elipse"/>
            <p:cNvSpPr/>
            <p:nvPr/>
          </p:nvSpPr>
          <p:spPr>
            <a:xfrm>
              <a:off x="4030907" y="2121401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9" name="136 Grupo"/>
          <p:cNvGrpSpPr>
            <a:grpSpLocks/>
          </p:cNvGrpSpPr>
          <p:nvPr/>
        </p:nvGrpSpPr>
        <p:grpSpPr bwMode="auto">
          <a:xfrm rot="10800000">
            <a:off x="3752850" y="1190625"/>
            <a:ext cx="820738" cy="338138"/>
            <a:chOff x="7324265" y="2490495"/>
            <a:chExt cx="821001" cy="338554"/>
          </a:xfrm>
        </p:grpSpPr>
        <p:sp>
          <p:nvSpPr>
            <p:cNvPr id="120838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105</a:t>
              </a:r>
            </a:p>
          </p:txBody>
        </p:sp>
        <p:cxnSp>
          <p:nvCxnSpPr>
            <p:cNvPr id="120839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JVSB\powerpoint\Poleas\Diapositivas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0"/>
            <a:ext cx="446722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1859" name="51 Grupo"/>
          <p:cNvGrpSpPr>
            <a:grpSpLocks/>
          </p:cNvGrpSpPr>
          <p:nvPr/>
        </p:nvGrpSpPr>
        <p:grpSpPr bwMode="auto">
          <a:xfrm>
            <a:off x="5605463" y="3182938"/>
            <a:ext cx="771525" cy="604837"/>
            <a:chOff x="5605153" y="3182587"/>
            <a:chExt cx="771896" cy="605642"/>
          </a:xfrm>
        </p:grpSpPr>
        <p:sp>
          <p:nvSpPr>
            <p:cNvPr id="121908" name="52 Elipse"/>
            <p:cNvSpPr>
              <a:spLocks noChangeArrowheads="1"/>
            </p:cNvSpPr>
            <p:nvPr/>
          </p:nvSpPr>
          <p:spPr bwMode="auto">
            <a:xfrm>
              <a:off x="5605153" y="3241963"/>
              <a:ext cx="546266" cy="54626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121909" name="53 CuadroTexto"/>
            <p:cNvSpPr txBox="1">
              <a:spLocks noChangeArrowheads="1"/>
            </p:cNvSpPr>
            <p:nvPr/>
          </p:nvSpPr>
          <p:spPr bwMode="auto">
            <a:xfrm>
              <a:off x="5652655" y="3182587"/>
              <a:ext cx="7243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200" b="1"/>
                <a:t>B</a:t>
              </a:r>
            </a:p>
          </p:txBody>
        </p:sp>
      </p:grpSp>
      <p:grpSp>
        <p:nvGrpSpPr>
          <p:cNvPr id="3" name="104 Grupo"/>
          <p:cNvGrpSpPr>
            <a:grpSpLocks/>
          </p:cNvGrpSpPr>
          <p:nvPr/>
        </p:nvGrpSpPr>
        <p:grpSpPr bwMode="auto">
          <a:xfrm rot="10800000">
            <a:off x="3587750" y="0"/>
            <a:ext cx="3079750" cy="3079750"/>
            <a:chOff x="3983277" y="2057894"/>
            <a:chExt cx="3080084" cy="3080084"/>
          </a:xfrm>
        </p:grpSpPr>
        <p:sp>
          <p:nvSpPr>
            <p:cNvPr id="121864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21865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2186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2186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2186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2187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187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2189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90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187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87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87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87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187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189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187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7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754233"/>
                  <a:ext cx="868713" cy="125090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7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188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188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188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4" name="53 Elipse"/>
            <p:cNvSpPr/>
            <p:nvPr/>
          </p:nvSpPr>
          <p:spPr>
            <a:xfrm>
              <a:off x="4030907" y="2121401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9" name="136 Grupo"/>
          <p:cNvGrpSpPr>
            <a:grpSpLocks/>
          </p:cNvGrpSpPr>
          <p:nvPr/>
        </p:nvGrpSpPr>
        <p:grpSpPr bwMode="auto">
          <a:xfrm rot="10800000">
            <a:off x="3952875" y="1190625"/>
            <a:ext cx="820738" cy="338138"/>
            <a:chOff x="7324265" y="2490495"/>
            <a:chExt cx="821001" cy="338554"/>
          </a:xfrm>
        </p:grpSpPr>
        <p:sp>
          <p:nvSpPr>
            <p:cNvPr id="121862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105</a:t>
              </a:r>
            </a:p>
          </p:txBody>
        </p:sp>
        <p:cxnSp>
          <p:nvCxnSpPr>
            <p:cNvPr id="121863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0" name="Group 2"/>
          <p:cNvGraphicFramePr>
            <a:graphicFrameLocks noGrp="1"/>
          </p:cNvGraphicFramePr>
          <p:nvPr/>
        </p:nvGraphicFramePr>
        <p:xfrm>
          <a:off x="1524000" y="2286000"/>
          <a:ext cx="5715000" cy="3546476"/>
        </p:xfrm>
        <a:graphic>
          <a:graphicData uri="http://schemas.openxmlformats.org/drawingml/2006/table">
            <a:tbl>
              <a:tblPr/>
              <a:tblGrid>
                <a:gridCol w="3733800"/>
                <a:gridCol w="19812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Posición del conjunto polea-cuerpo.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122896" name="Text Box 17"/>
          <p:cNvSpPr txBox="1">
            <a:spLocks noChangeArrowheads="1"/>
          </p:cNvSpPr>
          <p:nvPr/>
        </p:nvSpPr>
        <p:spPr bwMode="auto">
          <a:xfrm>
            <a:off x="2667000" y="114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719388" y="4013200"/>
            <a:ext cx="938212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32088" y="4999038"/>
            <a:ext cx="936625" cy="654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854700" y="4060825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807075" y="5070475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457200" y="3060700"/>
            <a:ext cx="8153400" cy="17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DEPENDE DE LA ALTURA A LA QUE SE ENCUENTRE EL CONJUNTO POLEA-CUERPO.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9288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APLICADA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3850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2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1143000" y="4800600"/>
            <a:ext cx="6934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LA LONGITUD DE LA CUERDA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12750" y="4083050"/>
            <a:ext cx="8318500" cy="2417763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544888" y="5673725"/>
            <a:ext cx="2079625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02084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31" name="1 CuadroTexto"/>
          <p:cNvSpPr txBox="1">
            <a:spLocks noChangeArrowheads="1"/>
          </p:cNvSpPr>
          <p:nvPr/>
        </p:nvSpPr>
        <p:spPr bwMode="auto">
          <a:xfrm>
            <a:off x="2579688" y="257175"/>
            <a:ext cx="415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0000"/>
                </a:solidFill>
              </a:rPr>
              <a:t>Una consideración previa.</a:t>
            </a:r>
          </a:p>
        </p:txBody>
      </p:sp>
      <p:sp>
        <p:nvSpPr>
          <p:cNvPr id="1030" name="2 CuadroTexto"/>
          <p:cNvSpPr txBox="1">
            <a:spLocks noChangeArrowheads="1"/>
          </p:cNvSpPr>
          <p:nvPr/>
        </p:nvSpPr>
        <p:spPr bwMode="auto">
          <a:xfrm>
            <a:off x="412750" y="939800"/>
            <a:ext cx="8318500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es-ES_tradnl"/>
              <a:t>	Los dinamómetros utilizados en esta presentación están graduados en “gramos”. No obstante, puesto que lo que hacen es medir fuerzas, debe entenderse que se trata de “</a:t>
            </a:r>
            <a:r>
              <a:rPr lang="es-ES_tradnl" i="1"/>
              <a:t>gramos</a:t>
            </a:r>
            <a:r>
              <a:rPr lang="es-ES_tradnl"/>
              <a:t>-</a:t>
            </a:r>
            <a:r>
              <a:rPr lang="es-ES_tradnl" i="1"/>
              <a:t>fuerza</a:t>
            </a:r>
            <a:r>
              <a:rPr lang="es-ES_tradnl"/>
              <a:t>” o “</a:t>
            </a:r>
            <a:r>
              <a:rPr lang="es-ES_tradnl" b="1" i="1"/>
              <a:t>pondios</a:t>
            </a:r>
            <a:r>
              <a:rPr lang="es-ES_tradnl"/>
              <a:t>”.</a:t>
            </a:r>
          </a:p>
          <a:p>
            <a:pPr algn="just">
              <a:tabLst>
                <a:tab pos="363538" algn="l"/>
              </a:tabLst>
            </a:pPr>
            <a:r>
              <a:rPr lang="es-ES_tradnl"/>
              <a:t>	Aunque esta unidad no pertenece al S.I. ni al C.G.S. es muy práctica en las medidas experimentales porque 1 </a:t>
            </a:r>
            <a:r>
              <a:rPr lang="es-ES_tradnl" i="1"/>
              <a:t>pondio</a:t>
            </a:r>
            <a:r>
              <a:rPr lang="es-ES_tradnl"/>
              <a:t> es el peso de un cuerpo de 1 gramo de masa.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cuación" r:id="rId3" imgW="914400" imgH="21564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cuación" r:id="rId4" imgW="914400" imgH="21564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571500" y="4252913"/>
          <a:ext cx="7958138" cy="1927225"/>
        </p:xfrm>
        <a:graphic>
          <a:graphicData uri="http://schemas.openxmlformats.org/presentationml/2006/ole">
            <p:oleObj spid="_x0000_s1028" name="Ecuación" r:id="rId5" imgW="4000320" imgH="939600" progId="Equation.3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906713" y="5238750"/>
            <a:ext cx="663575" cy="363538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213475" y="5227638"/>
            <a:ext cx="2379663" cy="4254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30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543800" cy="2286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y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una misma polea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 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cuerdas de distinta longitud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JVSB\powerpoint\Poleas\Diapositivas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0"/>
            <a:ext cx="44577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4684713" y="3883025"/>
            <a:ext cx="788987" cy="369888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solidFill>
              <a:srgbClr val="202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25 cm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613150" y="150813"/>
            <a:ext cx="3079750" cy="3079750"/>
            <a:chOff x="3983277" y="2057894"/>
            <a:chExt cx="3080084" cy="3080084"/>
          </a:xfrm>
        </p:grpSpPr>
        <p:sp>
          <p:nvSpPr>
            <p:cNvPr id="126984" name="50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26985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2698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2698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2698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2699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699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2701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699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99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99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99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699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701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1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699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99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53214"/>
                  <a:ext cx="868713" cy="85192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99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700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700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70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978275" y="952500"/>
            <a:ext cx="820738" cy="338138"/>
            <a:chOff x="7324265" y="2490495"/>
            <a:chExt cx="821001" cy="338554"/>
          </a:xfrm>
        </p:grpSpPr>
        <p:sp>
          <p:nvSpPr>
            <p:cNvPr id="126982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26983" name="96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JVSB\powerpoint\Poleas\Diapositivas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450" y="0"/>
            <a:ext cx="4492625" cy="681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4610100" y="3870325"/>
            <a:ext cx="788988" cy="369888"/>
          </a:xfrm>
          <a:prstGeom prst="rect">
            <a:avLst/>
          </a:prstGeom>
          <a:solidFill>
            <a:srgbClr val="FFFF9B">
              <a:alpha val="50195"/>
            </a:srgbClr>
          </a:solidFill>
          <a:ln w="9525">
            <a:solidFill>
              <a:srgbClr val="20208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80 cm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613150" y="150813"/>
            <a:ext cx="3079750" cy="3079750"/>
            <a:chOff x="3983277" y="2057894"/>
            <a:chExt cx="3080084" cy="3080084"/>
          </a:xfrm>
        </p:grpSpPr>
        <p:sp>
          <p:nvSpPr>
            <p:cNvPr id="128008" name="50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28009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28011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2801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28013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28014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8015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2804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5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8016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8017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8018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8019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8020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80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4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8021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022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53214"/>
                  <a:ext cx="868713" cy="85192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023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8024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2802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2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2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2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803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978275" y="952500"/>
            <a:ext cx="820738" cy="338138"/>
            <a:chOff x="7324265" y="2490495"/>
            <a:chExt cx="821001" cy="338554"/>
          </a:xfrm>
        </p:grpSpPr>
        <p:sp>
          <p:nvSpPr>
            <p:cNvPr id="128006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28007" name="96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4" name="Group 2"/>
          <p:cNvGraphicFramePr>
            <a:graphicFrameLocks noGrp="1"/>
          </p:cNvGraphicFramePr>
          <p:nvPr/>
        </p:nvGraphicFramePr>
        <p:xfrm>
          <a:off x="1828800" y="2209800"/>
          <a:ext cx="4927600" cy="3546476"/>
        </p:xfrm>
        <a:graphic>
          <a:graphicData uri="http://schemas.openxmlformats.org/drawingml/2006/table">
            <a:tbl>
              <a:tblPr/>
              <a:tblGrid>
                <a:gridCol w="2616200"/>
                <a:gridCol w="23114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Longitud de la cuerda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129040" name="Text Box 17"/>
          <p:cNvSpPr txBox="1">
            <a:spLocks noChangeArrowheads="1"/>
          </p:cNvSpPr>
          <p:nvPr/>
        </p:nvSpPr>
        <p:spPr bwMode="auto">
          <a:xfrm>
            <a:off x="2667000" y="114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719388" y="3930650"/>
            <a:ext cx="938212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32088" y="4916488"/>
            <a:ext cx="936625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213350" y="3978275"/>
            <a:ext cx="938213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65725" y="4916488"/>
            <a:ext cx="938213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457200" y="3044825"/>
            <a:ext cx="8153400" cy="175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DEPENDE DE LA LONGITUD DE LA CUERDA.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DE POTENCIA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61963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3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701675" y="4938713"/>
            <a:ext cx="774065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RADIO DE LA POLEA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4988" y="2743200"/>
            <a:ext cx="8039100" cy="21971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poleas de distinto radio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 manteniendo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constante el peso de la polea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JVSB\powerpoint\Poleas\Diapositivas\033.JPG"/>
          <p:cNvPicPr>
            <a:picLocks noChangeAspect="1" noChangeArrowheads="1"/>
          </p:cNvPicPr>
          <p:nvPr/>
        </p:nvPicPr>
        <p:blipFill>
          <a:blip r:embed="rId2" cstate="print"/>
          <a:srcRect l="41164" t="35059" r="23402" b="26855"/>
          <a:stretch>
            <a:fillRect/>
          </a:stretch>
        </p:blipFill>
        <p:spPr bwMode="auto">
          <a:xfrm>
            <a:off x="2379663" y="0"/>
            <a:ext cx="4246562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4233863" y="1541463"/>
            <a:ext cx="2179637" cy="577850"/>
            <a:chOff x="3958225" y="1540701"/>
            <a:chExt cx="2179529" cy="577959"/>
          </a:xfrm>
        </p:grpSpPr>
        <p:cxnSp>
          <p:nvCxnSpPr>
            <p:cNvPr id="133134" name="48 Conector recto"/>
            <p:cNvCxnSpPr>
              <a:cxnSpLocks noChangeShapeType="1"/>
            </p:cNvCxnSpPr>
            <p:nvPr/>
          </p:nvCxnSpPr>
          <p:spPr bwMode="auto">
            <a:xfrm>
              <a:off x="4319588" y="1540701"/>
              <a:ext cx="13171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35" name="49 Conector recto"/>
            <p:cNvCxnSpPr>
              <a:cxnSpLocks noChangeShapeType="1"/>
            </p:cNvCxnSpPr>
            <p:nvPr/>
          </p:nvCxnSpPr>
          <p:spPr bwMode="auto">
            <a:xfrm>
              <a:off x="3958225" y="2118660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36" name="60 Conector recto"/>
            <p:cNvCxnSpPr>
              <a:cxnSpLocks noChangeShapeType="1"/>
            </p:cNvCxnSpPr>
            <p:nvPr/>
          </p:nvCxnSpPr>
          <p:spPr bwMode="auto">
            <a:xfrm>
              <a:off x="5110619" y="1540701"/>
              <a:ext cx="0" cy="5761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3137" name="67 CuadroTexto"/>
            <p:cNvSpPr txBox="1">
              <a:spLocks noChangeArrowheads="1"/>
            </p:cNvSpPr>
            <p:nvPr/>
          </p:nvSpPr>
          <p:spPr bwMode="auto">
            <a:xfrm>
              <a:off x="5148198" y="1628384"/>
              <a:ext cx="9895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2 cm</a:t>
              </a:r>
            </a:p>
          </p:txBody>
        </p:sp>
      </p:grp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4233863" y="5122863"/>
            <a:ext cx="2205037" cy="965200"/>
            <a:chOff x="3958225" y="5123145"/>
            <a:chExt cx="2204581" cy="964504"/>
          </a:xfrm>
        </p:grpSpPr>
        <p:cxnSp>
          <p:nvCxnSpPr>
            <p:cNvPr id="133130" name="52 Conector recto"/>
            <p:cNvCxnSpPr>
              <a:cxnSpLocks noChangeShapeType="1"/>
            </p:cNvCxnSpPr>
            <p:nvPr/>
          </p:nvCxnSpPr>
          <p:spPr bwMode="auto">
            <a:xfrm>
              <a:off x="4697261" y="5135671"/>
              <a:ext cx="93945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31" name="58 Conector recto"/>
            <p:cNvCxnSpPr>
              <a:cxnSpLocks noChangeShapeType="1"/>
            </p:cNvCxnSpPr>
            <p:nvPr/>
          </p:nvCxnSpPr>
          <p:spPr bwMode="auto">
            <a:xfrm>
              <a:off x="3958225" y="6087649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32" name="62 Conector recto"/>
            <p:cNvCxnSpPr>
              <a:cxnSpLocks noChangeShapeType="1"/>
            </p:cNvCxnSpPr>
            <p:nvPr/>
          </p:nvCxnSpPr>
          <p:spPr bwMode="auto">
            <a:xfrm>
              <a:off x="5110619" y="5123145"/>
              <a:ext cx="0" cy="9633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3133" name="69 CuadroTexto"/>
            <p:cNvSpPr txBox="1">
              <a:spLocks noChangeArrowheads="1"/>
            </p:cNvSpPr>
            <p:nvPr/>
          </p:nvSpPr>
          <p:spPr bwMode="auto">
            <a:xfrm>
              <a:off x="5160724" y="5423770"/>
              <a:ext cx="1002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3 cm</a:t>
              </a:r>
            </a:p>
          </p:txBody>
        </p:sp>
      </p:grpSp>
      <p:grpSp>
        <p:nvGrpSpPr>
          <p:cNvPr id="4" name="19 Grupo"/>
          <p:cNvGrpSpPr>
            <a:grpSpLocks/>
          </p:cNvGrpSpPr>
          <p:nvPr/>
        </p:nvGrpSpPr>
        <p:grpSpPr bwMode="auto">
          <a:xfrm>
            <a:off x="4233863" y="3132138"/>
            <a:ext cx="2366962" cy="812800"/>
            <a:chOff x="3958225" y="3131506"/>
            <a:chExt cx="2367419" cy="814193"/>
          </a:xfrm>
        </p:grpSpPr>
        <p:cxnSp>
          <p:nvCxnSpPr>
            <p:cNvPr id="133126" name="50 Conector recto"/>
            <p:cNvCxnSpPr>
              <a:cxnSpLocks noChangeShapeType="1"/>
            </p:cNvCxnSpPr>
            <p:nvPr/>
          </p:nvCxnSpPr>
          <p:spPr bwMode="auto">
            <a:xfrm>
              <a:off x="4448175" y="3131507"/>
              <a:ext cx="11885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27" name="57 Conector recto"/>
            <p:cNvCxnSpPr>
              <a:cxnSpLocks noChangeShapeType="1"/>
            </p:cNvCxnSpPr>
            <p:nvPr/>
          </p:nvCxnSpPr>
          <p:spPr bwMode="auto">
            <a:xfrm>
              <a:off x="3958225" y="3945699"/>
              <a:ext cx="16784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128" name="61 Conector recto"/>
            <p:cNvCxnSpPr>
              <a:cxnSpLocks noChangeShapeType="1"/>
            </p:cNvCxnSpPr>
            <p:nvPr/>
          </p:nvCxnSpPr>
          <p:spPr bwMode="auto">
            <a:xfrm>
              <a:off x="5110619" y="3131506"/>
              <a:ext cx="0" cy="8070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3129" name="17 CuadroTexto"/>
            <p:cNvSpPr txBox="1">
              <a:spLocks noChangeArrowheads="1"/>
            </p:cNvSpPr>
            <p:nvPr/>
          </p:nvSpPr>
          <p:spPr bwMode="auto">
            <a:xfrm>
              <a:off x="5160724" y="3344449"/>
              <a:ext cx="11649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</a:rPr>
                <a:t>r = 2,5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JVSB\powerpoint\Poleas\Diapositivas\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75" y="0"/>
            <a:ext cx="456406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375025" y="200025"/>
            <a:ext cx="3079750" cy="3079750"/>
            <a:chOff x="3983277" y="2057894"/>
            <a:chExt cx="3080084" cy="3080084"/>
          </a:xfrm>
        </p:grpSpPr>
        <p:sp>
          <p:nvSpPr>
            <p:cNvPr id="134151" name="48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34152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34154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34155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34156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34157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158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3418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9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9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9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9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9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4159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4160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4161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4162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163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417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8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4164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65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53214"/>
                  <a:ext cx="868713" cy="85192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66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167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416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17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752850" y="989013"/>
            <a:ext cx="820738" cy="339725"/>
            <a:chOff x="7324265" y="2490495"/>
            <a:chExt cx="821001" cy="338554"/>
          </a:xfrm>
        </p:grpSpPr>
        <p:sp>
          <p:nvSpPr>
            <p:cNvPr id="134149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34150" name="94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JVSB\powerpoint\Poleas\Diapositivas\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0"/>
            <a:ext cx="44735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375025" y="200025"/>
            <a:ext cx="3079750" cy="3079750"/>
            <a:chOff x="3983277" y="2057894"/>
            <a:chExt cx="3080084" cy="3080084"/>
          </a:xfrm>
        </p:grpSpPr>
        <p:sp>
          <p:nvSpPr>
            <p:cNvPr id="135175" name="48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35176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3517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35179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35180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35181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5182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3521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5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1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5183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5184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5185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5186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5187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520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5188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189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53214"/>
                  <a:ext cx="868713" cy="85192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190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5191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519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19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520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752850" y="989013"/>
            <a:ext cx="820738" cy="339725"/>
            <a:chOff x="7324265" y="2490495"/>
            <a:chExt cx="821001" cy="338554"/>
          </a:xfrm>
        </p:grpSpPr>
        <p:sp>
          <p:nvSpPr>
            <p:cNvPr id="135173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35174" name="94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7200" b="1" smtClean="0">
                <a:solidFill>
                  <a:srgbClr val="FFFF00"/>
                </a:solidFill>
              </a:rPr>
              <a:t>POLEA FIJA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JVSB\powerpoint\Poleas\Diapositivas\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735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375025" y="200025"/>
            <a:ext cx="3079750" cy="3079750"/>
            <a:chOff x="3983277" y="2057894"/>
            <a:chExt cx="3080084" cy="3080084"/>
          </a:xfrm>
        </p:grpSpPr>
        <p:sp>
          <p:nvSpPr>
            <p:cNvPr id="136199" name="48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36200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3620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36203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36204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36205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6206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3623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4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4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6207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6208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6209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6210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6211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622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3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6212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13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53214"/>
                  <a:ext cx="868713" cy="85192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14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6215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3621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1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1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1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622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1" name="50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752850" y="989013"/>
            <a:ext cx="820738" cy="339725"/>
            <a:chOff x="7324265" y="2490495"/>
            <a:chExt cx="821001" cy="338554"/>
          </a:xfrm>
        </p:grpSpPr>
        <p:sp>
          <p:nvSpPr>
            <p:cNvPr id="136197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116</a:t>
              </a:r>
            </a:p>
          </p:txBody>
        </p:sp>
        <p:cxnSp>
          <p:nvCxnSpPr>
            <p:cNvPr id="136198" name="94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667000" y="762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1905000" y="1828800"/>
          <a:ext cx="4927600" cy="4519614"/>
        </p:xfrm>
        <a:graphic>
          <a:graphicData uri="http://schemas.openxmlformats.org/drawingml/2006/table">
            <a:tbl>
              <a:tblPr/>
              <a:tblGrid>
                <a:gridCol w="2616200"/>
                <a:gridCol w="23114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Radio 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2,0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3,0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832100" y="3598863"/>
            <a:ext cx="938213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28913" y="4595813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48275" y="3646488"/>
            <a:ext cx="938213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260975" y="4583113"/>
            <a:ext cx="938213" cy="6540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54313" y="5551488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260975" y="5510213"/>
            <a:ext cx="938213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362200" y="1557338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457200" y="3138488"/>
            <a:ext cx="81534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latin typeface="Calibri" pitchFamily="34" charset="0"/>
              </a:rPr>
              <a:t>NO 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DEPENDE DEL RADIO DE LA POLEA.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DE POTENCIA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2600" y="485775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4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714375" y="4938713"/>
            <a:ext cx="772795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PESO DE LA POLEA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2463" y="2754313"/>
            <a:ext cx="7724775" cy="17224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 mismo cuerpo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poleas de distinto peso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es-ES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JVSB\powerpoint\Poleas\Diapositivas\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0"/>
            <a:ext cx="451802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1315" name="4 Grupo"/>
          <p:cNvGrpSpPr>
            <a:grpSpLocks/>
          </p:cNvGrpSpPr>
          <p:nvPr/>
        </p:nvGrpSpPr>
        <p:grpSpPr bwMode="auto">
          <a:xfrm>
            <a:off x="3532188" y="1517650"/>
            <a:ext cx="819150" cy="369888"/>
            <a:chOff x="6803687" y="1014007"/>
            <a:chExt cx="820123" cy="369095"/>
          </a:xfrm>
        </p:grpSpPr>
        <p:sp>
          <p:nvSpPr>
            <p:cNvPr id="141316" name="5 CuadroTexto"/>
            <p:cNvSpPr txBox="1">
              <a:spLocks noChangeArrowheads="1"/>
            </p:cNvSpPr>
            <p:nvPr/>
          </p:nvSpPr>
          <p:spPr bwMode="auto">
            <a:xfrm>
              <a:off x="6803687" y="1014007"/>
              <a:ext cx="569778" cy="36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</a:t>
              </a:r>
              <a:r>
                <a:rPr lang="es-ES_tradnl" sz="1800"/>
                <a:t>20</a:t>
              </a:r>
            </a:p>
          </p:txBody>
        </p:sp>
        <p:cxnSp>
          <p:nvCxnSpPr>
            <p:cNvPr id="141317" name="6 Conector recto de flecha"/>
            <p:cNvCxnSpPr>
              <a:cxnSpLocks noChangeShapeType="1"/>
            </p:cNvCxnSpPr>
            <p:nvPr/>
          </p:nvCxnSpPr>
          <p:spPr bwMode="auto">
            <a:xfrm>
              <a:off x="7280910" y="1200151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026" descr="C:\JVSB\powerpoint\Poleas\Diapositivas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4656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39" name="46 CuadroTexto"/>
          <p:cNvSpPr txBox="1">
            <a:spLocks noChangeArrowheads="1"/>
          </p:cNvSpPr>
          <p:nvPr/>
        </p:nvSpPr>
        <p:spPr bwMode="auto">
          <a:xfrm>
            <a:off x="4892675" y="5865813"/>
            <a:ext cx="72390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110 p</a:t>
            </a:r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435350" y="177800"/>
            <a:ext cx="3079750" cy="3081338"/>
            <a:chOff x="1768644" y="1143000"/>
            <a:chExt cx="3080084" cy="3080084"/>
          </a:xfrm>
        </p:grpSpPr>
        <p:sp>
          <p:nvSpPr>
            <p:cNvPr id="142345" name="48 Elipse"/>
            <p:cNvSpPr>
              <a:spLocks noChangeArrowheads="1"/>
            </p:cNvSpPr>
            <p:nvPr/>
          </p:nvSpPr>
          <p:spPr bwMode="auto">
            <a:xfrm rot="10800000">
              <a:off x="1768644" y="1143000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2346" name="46 Grupo"/>
            <p:cNvGrpSpPr>
              <a:grpSpLocks/>
            </p:cNvGrpSpPr>
            <p:nvPr/>
          </p:nvGrpSpPr>
          <p:grpSpPr bwMode="auto">
            <a:xfrm>
              <a:off x="2970296" y="1301667"/>
              <a:ext cx="1589671" cy="2861259"/>
              <a:chOff x="7458075" y="14288"/>
              <a:chExt cx="1473200" cy="2689225"/>
            </a:xfrm>
          </p:grpSpPr>
          <p:sp>
            <p:nvSpPr>
              <p:cNvPr id="142348" name="Rectangle 4"/>
              <p:cNvSpPr>
                <a:spLocks noChangeArrowheads="1"/>
              </p:cNvSpPr>
              <p:nvPr/>
            </p:nvSpPr>
            <p:spPr bwMode="auto">
              <a:xfrm>
                <a:off x="7505700" y="1962150"/>
                <a:ext cx="571500" cy="7270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2349" name="Rectangle 5"/>
              <p:cNvSpPr>
                <a:spLocks noChangeArrowheads="1"/>
              </p:cNvSpPr>
              <p:nvPr/>
            </p:nvSpPr>
            <p:spPr bwMode="auto">
              <a:xfrm>
                <a:off x="7505700" y="1200150"/>
                <a:ext cx="574675" cy="752475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2350" name="Group 6"/>
              <p:cNvGrpSpPr>
                <a:grpSpLocks/>
              </p:cNvGrpSpPr>
              <p:nvPr/>
            </p:nvGrpSpPr>
            <p:grpSpPr bwMode="auto">
              <a:xfrm>
                <a:off x="7594600" y="1285875"/>
                <a:ext cx="395288" cy="558800"/>
                <a:chOff x="2562" y="1298"/>
                <a:chExt cx="263" cy="363"/>
              </a:xfrm>
            </p:grpSpPr>
            <p:sp>
              <p:nvSpPr>
                <p:cNvPr id="142379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0" name="Line 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1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2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3" name="Line 1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4" name="Line 1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5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6" name="Line 1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87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142351" name="Group 16"/>
              <p:cNvGrpSpPr>
                <a:grpSpLocks/>
              </p:cNvGrpSpPr>
              <p:nvPr/>
            </p:nvGrpSpPr>
            <p:grpSpPr bwMode="auto">
              <a:xfrm>
                <a:off x="7594600" y="2057400"/>
                <a:ext cx="404813" cy="557213"/>
                <a:chOff x="2562" y="1298"/>
                <a:chExt cx="269" cy="363"/>
              </a:xfrm>
            </p:grpSpPr>
            <p:sp>
              <p:nvSpPr>
                <p:cNvPr id="142370" name="Line 1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1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2" name="Line 1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3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4" name="Line 2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5" name="Line 2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6" name="Line 2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7" name="Line 2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78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2352" name="Line 26"/>
              <p:cNvSpPr>
                <a:spLocks noChangeShapeType="1"/>
              </p:cNvSpPr>
              <p:nvPr/>
            </p:nvSpPr>
            <p:spPr bwMode="auto">
              <a:xfrm>
                <a:off x="7508875" y="120015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2353" name="Line 27"/>
              <p:cNvSpPr>
                <a:spLocks noChangeShapeType="1"/>
              </p:cNvSpPr>
              <p:nvPr/>
            </p:nvSpPr>
            <p:spPr bwMode="auto">
              <a:xfrm>
                <a:off x="7508875" y="1952625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2354" name="Line 28"/>
              <p:cNvSpPr>
                <a:spLocks noChangeShapeType="1"/>
              </p:cNvSpPr>
              <p:nvPr/>
            </p:nvSpPr>
            <p:spPr bwMode="auto">
              <a:xfrm>
                <a:off x="7508875" y="49530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2355" name="Rectangle 31"/>
              <p:cNvSpPr>
                <a:spLocks noChangeArrowheads="1"/>
              </p:cNvSpPr>
              <p:nvPr/>
            </p:nvSpPr>
            <p:spPr bwMode="auto">
              <a:xfrm>
                <a:off x="7508875" y="469900"/>
                <a:ext cx="569913" cy="7207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2356" name="Group 32"/>
              <p:cNvGrpSpPr>
                <a:grpSpLocks/>
              </p:cNvGrpSpPr>
              <p:nvPr/>
            </p:nvGrpSpPr>
            <p:grpSpPr bwMode="auto">
              <a:xfrm>
                <a:off x="7605713" y="569913"/>
                <a:ext cx="411162" cy="557212"/>
                <a:chOff x="2562" y="1298"/>
                <a:chExt cx="273" cy="363"/>
              </a:xfrm>
            </p:grpSpPr>
            <p:sp>
              <p:nvSpPr>
                <p:cNvPr id="142361" name="Line 33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2" name="Line 34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3" name="Line 35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4" name="Line 36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5" name="Line 37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6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7" name="Line 39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8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2369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2357" name="Rectangle 42"/>
              <p:cNvSpPr>
                <a:spLocks noChangeArrowheads="1"/>
              </p:cNvSpPr>
              <p:nvPr/>
            </p:nvSpPr>
            <p:spPr bwMode="auto">
              <a:xfrm>
                <a:off x="7502525" y="501650"/>
                <a:ext cx="581025" cy="22018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2358" name="Rectangle 43"/>
              <p:cNvSpPr>
                <a:spLocks noChangeArrowheads="1"/>
              </p:cNvSpPr>
              <p:nvPr/>
            </p:nvSpPr>
            <p:spPr bwMode="auto">
              <a:xfrm>
                <a:off x="7458075" y="14288"/>
                <a:ext cx="669925" cy="828675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2359" name="Text Box 32"/>
              <p:cNvSpPr txBox="1">
                <a:spLocks noChangeArrowheads="1"/>
              </p:cNvSpPr>
              <p:nvPr/>
            </p:nvSpPr>
            <p:spPr bwMode="auto">
              <a:xfrm>
                <a:off x="8113713" y="1738313"/>
                <a:ext cx="81756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50</a:t>
                </a:r>
              </a:p>
            </p:txBody>
          </p:sp>
          <p:sp>
            <p:nvSpPr>
              <p:cNvPr id="142360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992188"/>
                <a:ext cx="81915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60</a:t>
                </a:r>
              </a:p>
            </p:txBody>
          </p:sp>
        </p:grpSp>
        <p:sp>
          <p:nvSpPr>
            <p:cNvPr id="51" name="50 Elipse"/>
            <p:cNvSpPr/>
            <p:nvPr/>
          </p:nvSpPr>
          <p:spPr>
            <a:xfrm rot="10800000">
              <a:off x="1838502" y="1212822"/>
              <a:ext cx="2962596" cy="2962657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7" name="44 Grupo"/>
          <p:cNvGrpSpPr>
            <a:grpSpLocks/>
          </p:cNvGrpSpPr>
          <p:nvPr/>
        </p:nvGrpSpPr>
        <p:grpSpPr bwMode="auto">
          <a:xfrm>
            <a:off x="3756025" y="1042988"/>
            <a:ext cx="812800" cy="307975"/>
            <a:chOff x="6903720" y="1206204"/>
            <a:chExt cx="720090" cy="286283"/>
          </a:xfrm>
        </p:grpSpPr>
        <p:sp>
          <p:nvSpPr>
            <p:cNvPr id="142343" name="49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65</a:t>
              </a:r>
            </a:p>
          </p:txBody>
        </p:sp>
        <p:cxnSp>
          <p:nvCxnSpPr>
            <p:cNvPr id="142344" name="50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95" name="43 CuadroTexto"/>
          <p:cNvSpPr txBox="1">
            <a:spLocks noChangeArrowheads="1"/>
          </p:cNvSpPr>
          <p:nvPr/>
        </p:nvSpPr>
        <p:spPr bwMode="auto">
          <a:xfrm>
            <a:off x="4260850" y="3635375"/>
            <a:ext cx="611188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20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JVSB\powerpoint\Poleas\Diapositivas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46722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94 Grupo"/>
          <p:cNvGrpSpPr>
            <a:grpSpLocks/>
          </p:cNvGrpSpPr>
          <p:nvPr/>
        </p:nvGrpSpPr>
        <p:grpSpPr bwMode="auto">
          <a:xfrm>
            <a:off x="3370263" y="366713"/>
            <a:ext cx="3079750" cy="3094037"/>
            <a:chOff x="5462339" y="1143000"/>
            <a:chExt cx="3080084" cy="3093781"/>
          </a:xfrm>
        </p:grpSpPr>
        <p:sp>
          <p:nvSpPr>
            <p:cNvPr id="143367" name="50 Elipse"/>
            <p:cNvSpPr>
              <a:spLocks noChangeArrowheads="1"/>
            </p:cNvSpPr>
            <p:nvPr/>
          </p:nvSpPr>
          <p:spPr bwMode="auto">
            <a:xfrm rot="10800000">
              <a:off x="5462339" y="1143000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3368" name="51 Grupo"/>
            <p:cNvGrpSpPr>
              <a:grpSpLocks/>
            </p:cNvGrpSpPr>
            <p:nvPr/>
          </p:nvGrpSpPr>
          <p:grpSpPr bwMode="auto">
            <a:xfrm>
              <a:off x="6663992" y="1263317"/>
              <a:ext cx="1562263" cy="2973464"/>
              <a:chOff x="7458075" y="-180071"/>
              <a:chExt cx="1447800" cy="2794684"/>
            </a:xfrm>
          </p:grpSpPr>
          <p:sp>
            <p:nvSpPr>
              <p:cNvPr id="143370" name="Rectangle 4"/>
              <p:cNvSpPr>
                <a:spLocks noChangeArrowheads="1"/>
              </p:cNvSpPr>
              <p:nvPr/>
            </p:nvSpPr>
            <p:spPr bwMode="auto">
              <a:xfrm>
                <a:off x="7505700" y="1962151"/>
                <a:ext cx="571500" cy="616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3371" name="Rectangle 5"/>
              <p:cNvSpPr>
                <a:spLocks noChangeArrowheads="1"/>
              </p:cNvSpPr>
              <p:nvPr/>
            </p:nvSpPr>
            <p:spPr bwMode="auto">
              <a:xfrm>
                <a:off x="7505700" y="1200150"/>
                <a:ext cx="574675" cy="752475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3372" name="Group 6"/>
              <p:cNvGrpSpPr>
                <a:grpSpLocks/>
              </p:cNvGrpSpPr>
              <p:nvPr/>
            </p:nvGrpSpPr>
            <p:grpSpPr bwMode="auto">
              <a:xfrm>
                <a:off x="7594600" y="1285875"/>
                <a:ext cx="395288" cy="558800"/>
                <a:chOff x="2562" y="1298"/>
                <a:chExt cx="263" cy="363"/>
              </a:xfrm>
            </p:grpSpPr>
            <p:sp>
              <p:nvSpPr>
                <p:cNvPr id="143402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3" name="Line 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4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5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6" name="Line 1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7" name="Line 1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8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9" name="Line 1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10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143373" name="Group 16"/>
              <p:cNvGrpSpPr>
                <a:grpSpLocks/>
              </p:cNvGrpSpPr>
              <p:nvPr/>
            </p:nvGrpSpPr>
            <p:grpSpPr bwMode="auto">
              <a:xfrm>
                <a:off x="7594600" y="2057400"/>
                <a:ext cx="404813" cy="557213"/>
                <a:chOff x="2562" y="1298"/>
                <a:chExt cx="269" cy="363"/>
              </a:xfrm>
            </p:grpSpPr>
            <p:sp>
              <p:nvSpPr>
                <p:cNvPr id="143393" name="Line 1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4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5" name="Line 1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6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7" name="Line 2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8" name="Line 2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9" name="Line 2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0" name="Line 2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401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3374" name="Line 26"/>
              <p:cNvSpPr>
                <a:spLocks noChangeShapeType="1"/>
              </p:cNvSpPr>
              <p:nvPr/>
            </p:nvSpPr>
            <p:spPr bwMode="auto">
              <a:xfrm>
                <a:off x="7508875" y="120015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3375" name="Line 27"/>
              <p:cNvSpPr>
                <a:spLocks noChangeShapeType="1"/>
              </p:cNvSpPr>
              <p:nvPr/>
            </p:nvSpPr>
            <p:spPr bwMode="auto">
              <a:xfrm>
                <a:off x="7508875" y="1952625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3376" name="Line 28"/>
              <p:cNvSpPr>
                <a:spLocks noChangeShapeType="1"/>
              </p:cNvSpPr>
              <p:nvPr/>
            </p:nvSpPr>
            <p:spPr bwMode="auto">
              <a:xfrm>
                <a:off x="7508875" y="49530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3377" name="Rectangle 31"/>
              <p:cNvSpPr>
                <a:spLocks noChangeArrowheads="1"/>
              </p:cNvSpPr>
              <p:nvPr/>
            </p:nvSpPr>
            <p:spPr bwMode="auto">
              <a:xfrm>
                <a:off x="7508875" y="469900"/>
                <a:ext cx="569913" cy="7207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3378" name="Group 32"/>
              <p:cNvGrpSpPr>
                <a:grpSpLocks/>
              </p:cNvGrpSpPr>
              <p:nvPr/>
            </p:nvGrpSpPr>
            <p:grpSpPr bwMode="auto">
              <a:xfrm>
                <a:off x="7605713" y="569913"/>
                <a:ext cx="411162" cy="557212"/>
                <a:chOff x="2562" y="1298"/>
                <a:chExt cx="273" cy="363"/>
              </a:xfrm>
            </p:grpSpPr>
            <p:sp>
              <p:nvSpPr>
                <p:cNvPr id="143384" name="Line 33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85" name="Line 34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86" name="Line 35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87" name="Line 36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88" name="Line 37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89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0" name="Line 39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1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3392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3379" name="Rectangle 42"/>
              <p:cNvSpPr>
                <a:spLocks noChangeArrowheads="1"/>
              </p:cNvSpPr>
              <p:nvPr/>
            </p:nvSpPr>
            <p:spPr bwMode="auto">
              <a:xfrm>
                <a:off x="7502525" y="501650"/>
                <a:ext cx="581025" cy="2009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3380" name="Rectangle 43"/>
              <p:cNvSpPr>
                <a:spLocks noChangeArrowheads="1"/>
              </p:cNvSpPr>
              <p:nvPr/>
            </p:nvSpPr>
            <p:spPr bwMode="auto">
              <a:xfrm>
                <a:off x="7458075" y="-180071"/>
                <a:ext cx="669925" cy="67275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3381" name="Text Box 32"/>
              <p:cNvSpPr txBox="1">
                <a:spLocks noChangeArrowheads="1"/>
              </p:cNvSpPr>
              <p:nvPr/>
            </p:nvSpPr>
            <p:spPr bwMode="auto">
              <a:xfrm>
                <a:off x="8080520" y="342434"/>
                <a:ext cx="447015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50</a:t>
                </a:r>
              </a:p>
            </p:txBody>
          </p:sp>
          <p:sp>
            <p:nvSpPr>
              <p:cNvPr id="143382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992188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40</a:t>
                </a:r>
              </a:p>
            </p:txBody>
          </p:sp>
          <p:sp>
            <p:nvSpPr>
              <p:cNvPr id="143383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1783760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30</a:t>
                </a:r>
              </a:p>
            </p:txBody>
          </p:sp>
        </p:grpSp>
        <p:sp>
          <p:nvSpPr>
            <p:cNvPr id="94" name="93 Elipse"/>
            <p:cNvSpPr/>
            <p:nvPr/>
          </p:nvSpPr>
          <p:spPr>
            <a:xfrm rot="10800000">
              <a:off x="5532197" y="1212844"/>
              <a:ext cx="2962596" cy="2962030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7" name="44 Grupo"/>
          <p:cNvGrpSpPr>
            <a:grpSpLocks/>
          </p:cNvGrpSpPr>
          <p:nvPr/>
        </p:nvGrpSpPr>
        <p:grpSpPr bwMode="auto">
          <a:xfrm>
            <a:off x="3705225" y="1042988"/>
            <a:ext cx="812800" cy="307975"/>
            <a:chOff x="6903720" y="1206204"/>
            <a:chExt cx="720090" cy="286283"/>
          </a:xfrm>
        </p:grpSpPr>
        <p:sp>
          <p:nvSpPr>
            <p:cNvPr id="143365" name="48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50</a:t>
              </a:r>
            </a:p>
          </p:txBody>
        </p:sp>
        <p:cxnSp>
          <p:nvCxnSpPr>
            <p:cNvPr id="143366" name="49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JVSB\powerpoint\Poleas\Diapositivas\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0"/>
            <a:ext cx="44735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7" name="43 CuadroTexto"/>
          <p:cNvSpPr txBox="1">
            <a:spLocks noChangeArrowheads="1"/>
          </p:cNvSpPr>
          <p:nvPr/>
        </p:nvSpPr>
        <p:spPr bwMode="auto">
          <a:xfrm>
            <a:off x="4762500" y="5902325"/>
            <a:ext cx="72390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110 p</a:t>
            </a:r>
          </a:p>
        </p:txBody>
      </p:sp>
      <p:sp>
        <p:nvSpPr>
          <p:cNvPr id="45" name="43 CuadroTexto"/>
          <p:cNvSpPr txBox="1">
            <a:spLocks noChangeArrowheads="1"/>
          </p:cNvSpPr>
          <p:nvPr/>
        </p:nvSpPr>
        <p:spPr bwMode="auto">
          <a:xfrm>
            <a:off x="4098925" y="3873500"/>
            <a:ext cx="611188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 p</a:t>
            </a:r>
          </a:p>
        </p:txBody>
      </p:sp>
      <p:grpSp>
        <p:nvGrpSpPr>
          <p:cNvPr id="2" name="45 Grupo"/>
          <p:cNvGrpSpPr>
            <a:grpSpLocks/>
          </p:cNvGrpSpPr>
          <p:nvPr/>
        </p:nvGrpSpPr>
        <p:grpSpPr bwMode="auto">
          <a:xfrm>
            <a:off x="3232150" y="177800"/>
            <a:ext cx="3081338" cy="3094038"/>
            <a:chOff x="5462339" y="1143000"/>
            <a:chExt cx="3080084" cy="3093781"/>
          </a:xfrm>
        </p:grpSpPr>
        <p:sp>
          <p:nvSpPr>
            <p:cNvPr id="144393" name="46 Elipse"/>
            <p:cNvSpPr>
              <a:spLocks noChangeArrowheads="1"/>
            </p:cNvSpPr>
            <p:nvPr/>
          </p:nvSpPr>
          <p:spPr bwMode="auto">
            <a:xfrm rot="10800000">
              <a:off x="5462339" y="1143000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144394" name="Rectangle 42"/>
            <p:cNvSpPr>
              <a:spLocks noChangeArrowheads="1"/>
            </p:cNvSpPr>
            <p:nvPr/>
          </p:nvSpPr>
          <p:spPr bwMode="auto">
            <a:xfrm>
              <a:off x="6711955" y="1988649"/>
              <a:ext cx="626961" cy="21381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/>
            </a:p>
          </p:txBody>
        </p:sp>
        <p:sp>
          <p:nvSpPr>
            <p:cNvPr id="144395" name="Rectangle 4"/>
            <p:cNvSpPr>
              <a:spLocks noChangeArrowheads="1"/>
            </p:cNvSpPr>
            <p:nvPr/>
          </p:nvSpPr>
          <p:spPr bwMode="auto">
            <a:xfrm>
              <a:off x="6715381" y="3542580"/>
              <a:ext cx="616683" cy="6564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/>
            </a:p>
          </p:txBody>
        </p:sp>
        <p:sp>
          <p:nvSpPr>
            <p:cNvPr id="144396" name="Rectangle 5"/>
            <p:cNvSpPr>
              <a:spLocks noChangeArrowheads="1"/>
            </p:cNvSpPr>
            <p:nvPr/>
          </p:nvSpPr>
          <p:spPr bwMode="auto">
            <a:xfrm>
              <a:off x="6715381" y="2731833"/>
              <a:ext cx="620109" cy="800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/>
            </a:p>
          </p:txBody>
        </p:sp>
        <p:grpSp>
          <p:nvGrpSpPr>
            <p:cNvPr id="144397" name="Group 6"/>
            <p:cNvGrpSpPr>
              <a:grpSpLocks/>
            </p:cNvGrpSpPr>
            <p:nvPr/>
          </p:nvGrpSpPr>
          <p:grpSpPr bwMode="auto">
            <a:xfrm>
              <a:off x="6811310" y="2823042"/>
              <a:ext cx="426539" cy="594547"/>
              <a:chOff x="2562" y="1298"/>
              <a:chExt cx="263" cy="363"/>
            </a:xfrm>
          </p:grpSpPr>
          <p:sp>
            <p:nvSpPr>
              <p:cNvPr id="144427" name="Line 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8" name="Line 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9" name="Line 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0" name="Line 1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1" name="Line 1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2" name="Line 1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3" name="Line 1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4" name="Line 1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35" name="Line 10"/>
              <p:cNvSpPr>
                <a:spLocks noChangeShapeType="1"/>
              </p:cNvSpPr>
              <p:nvPr/>
            </p:nvSpPr>
            <p:spPr bwMode="auto">
              <a:xfrm>
                <a:off x="2562" y="1477"/>
                <a:ext cx="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44398" name="Group 16"/>
            <p:cNvGrpSpPr>
              <a:grpSpLocks/>
            </p:cNvGrpSpPr>
            <p:nvPr/>
          </p:nvGrpSpPr>
          <p:grpSpPr bwMode="auto">
            <a:xfrm>
              <a:off x="6811310" y="3643922"/>
              <a:ext cx="436817" cy="592859"/>
              <a:chOff x="2562" y="1298"/>
              <a:chExt cx="269" cy="363"/>
            </a:xfrm>
          </p:grpSpPr>
          <p:sp>
            <p:nvSpPr>
              <p:cNvPr id="144418" name="Line 17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9" name="Line 18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0" name="Line 19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1" name="Line 20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2" name="Line 22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3" name="Line 23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4" name="Line 24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5" name="Line 25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26" name="Line 20"/>
              <p:cNvSpPr>
                <a:spLocks noChangeShapeType="1"/>
              </p:cNvSpPr>
              <p:nvPr/>
            </p:nvSpPr>
            <p:spPr bwMode="auto">
              <a:xfrm>
                <a:off x="2562" y="1477"/>
                <a:ext cx="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44399" name="Line 26"/>
            <p:cNvSpPr>
              <a:spLocks noChangeShapeType="1"/>
            </p:cNvSpPr>
            <p:nvPr/>
          </p:nvSpPr>
          <p:spPr bwMode="auto">
            <a:xfrm>
              <a:off x="6718807" y="2731833"/>
              <a:ext cx="613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4400" name="Line 27"/>
            <p:cNvSpPr>
              <a:spLocks noChangeShapeType="1"/>
            </p:cNvSpPr>
            <p:nvPr/>
          </p:nvSpPr>
          <p:spPr bwMode="auto">
            <a:xfrm>
              <a:off x="6718807" y="3532445"/>
              <a:ext cx="613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4401" name="Line 28"/>
            <p:cNvSpPr>
              <a:spLocks noChangeShapeType="1"/>
            </p:cNvSpPr>
            <p:nvPr/>
          </p:nvSpPr>
          <p:spPr bwMode="auto">
            <a:xfrm>
              <a:off x="6718807" y="1981892"/>
              <a:ext cx="613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4402" name="Rectangle 31"/>
            <p:cNvSpPr>
              <a:spLocks noChangeArrowheads="1"/>
            </p:cNvSpPr>
            <p:nvPr/>
          </p:nvSpPr>
          <p:spPr bwMode="auto">
            <a:xfrm>
              <a:off x="6718807" y="1954868"/>
              <a:ext cx="614970" cy="76683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/>
            </a:p>
          </p:txBody>
        </p:sp>
        <p:grpSp>
          <p:nvGrpSpPr>
            <p:cNvPr id="144403" name="Group 32"/>
            <p:cNvGrpSpPr>
              <a:grpSpLocks/>
            </p:cNvGrpSpPr>
            <p:nvPr/>
          </p:nvGrpSpPr>
          <p:grpSpPr bwMode="auto">
            <a:xfrm>
              <a:off x="6823301" y="2061279"/>
              <a:ext cx="443668" cy="592858"/>
              <a:chOff x="2562" y="1298"/>
              <a:chExt cx="273" cy="363"/>
            </a:xfrm>
          </p:grpSpPr>
          <p:sp>
            <p:nvSpPr>
              <p:cNvPr id="144409" name="Line 33"/>
              <p:cNvSpPr>
                <a:spLocks noChangeShapeType="1"/>
              </p:cNvSpPr>
              <p:nvPr/>
            </p:nvSpPr>
            <p:spPr bwMode="auto">
              <a:xfrm>
                <a:off x="2562" y="12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0" name="Line 34"/>
              <p:cNvSpPr>
                <a:spLocks noChangeShapeType="1"/>
              </p:cNvSpPr>
              <p:nvPr/>
            </p:nvSpPr>
            <p:spPr bwMode="auto">
              <a:xfrm>
                <a:off x="2562" y="134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1" name="Line 35"/>
              <p:cNvSpPr>
                <a:spLocks noChangeShapeType="1"/>
              </p:cNvSpPr>
              <p:nvPr/>
            </p:nvSpPr>
            <p:spPr bwMode="auto">
              <a:xfrm>
                <a:off x="2562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2" name="Line 36"/>
              <p:cNvSpPr>
                <a:spLocks noChangeShapeType="1"/>
              </p:cNvSpPr>
              <p:nvPr/>
            </p:nvSpPr>
            <p:spPr bwMode="auto">
              <a:xfrm>
                <a:off x="2562" y="143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3" name="Line 37"/>
              <p:cNvSpPr>
                <a:spLocks noChangeShapeType="1"/>
              </p:cNvSpPr>
              <p:nvPr/>
            </p:nvSpPr>
            <p:spPr bwMode="auto">
              <a:xfrm>
                <a:off x="2562" y="1480"/>
                <a:ext cx="2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4" name="Line 38"/>
              <p:cNvSpPr>
                <a:spLocks noChangeShapeType="1"/>
              </p:cNvSpPr>
              <p:nvPr/>
            </p:nvSpPr>
            <p:spPr bwMode="auto">
              <a:xfrm>
                <a:off x="2562" y="152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5" name="Line 39"/>
              <p:cNvSpPr>
                <a:spLocks noChangeShapeType="1"/>
              </p:cNvSpPr>
              <p:nvPr/>
            </p:nvSpPr>
            <p:spPr bwMode="auto">
              <a:xfrm>
                <a:off x="2562" y="157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6" name="Line 40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4417" name="Line 4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44404" name="Rectangle 43"/>
            <p:cNvSpPr>
              <a:spLocks noChangeArrowheads="1"/>
            </p:cNvSpPr>
            <p:nvPr/>
          </p:nvSpPr>
          <p:spPr bwMode="auto">
            <a:xfrm>
              <a:off x="6663991" y="1263317"/>
              <a:ext cx="722889" cy="69783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/>
            </a:p>
          </p:txBody>
        </p:sp>
        <p:sp>
          <p:nvSpPr>
            <p:cNvPr id="144405" name="Text Box 32"/>
            <p:cNvSpPr txBox="1">
              <a:spLocks noChangeArrowheads="1"/>
            </p:cNvSpPr>
            <p:nvPr/>
          </p:nvSpPr>
          <p:spPr bwMode="auto">
            <a:xfrm>
              <a:off x="7371464" y="1764381"/>
              <a:ext cx="882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80</a:t>
              </a:r>
            </a:p>
          </p:txBody>
        </p:sp>
        <p:sp>
          <p:nvSpPr>
            <p:cNvPr id="144406" name="Text Box 32"/>
            <p:cNvSpPr txBox="1">
              <a:spLocks noChangeArrowheads="1"/>
            </p:cNvSpPr>
            <p:nvPr/>
          </p:nvSpPr>
          <p:spPr bwMode="auto">
            <a:xfrm>
              <a:off x="7342342" y="2510567"/>
              <a:ext cx="883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70</a:t>
              </a:r>
            </a:p>
          </p:txBody>
        </p:sp>
        <p:sp>
          <p:nvSpPr>
            <p:cNvPr id="144407" name="Text Box 32"/>
            <p:cNvSpPr txBox="1">
              <a:spLocks noChangeArrowheads="1"/>
            </p:cNvSpPr>
            <p:nvPr/>
          </p:nvSpPr>
          <p:spPr bwMode="auto">
            <a:xfrm>
              <a:off x="7342342" y="3352777"/>
              <a:ext cx="883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60</a:t>
              </a:r>
            </a:p>
          </p:txBody>
        </p:sp>
        <p:sp>
          <p:nvSpPr>
            <p:cNvPr id="62" name="61 Elipse"/>
            <p:cNvSpPr/>
            <p:nvPr/>
          </p:nvSpPr>
          <p:spPr>
            <a:xfrm rot="10800000">
              <a:off x="5532161" y="1212844"/>
              <a:ext cx="2962657" cy="2962029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6" name="44 Grupo"/>
          <p:cNvGrpSpPr>
            <a:grpSpLocks/>
          </p:cNvGrpSpPr>
          <p:nvPr/>
        </p:nvGrpSpPr>
        <p:grpSpPr bwMode="auto">
          <a:xfrm>
            <a:off x="3568700" y="855663"/>
            <a:ext cx="812800" cy="307975"/>
            <a:chOff x="6903720" y="1206204"/>
            <a:chExt cx="720090" cy="286283"/>
          </a:xfrm>
        </p:grpSpPr>
        <p:sp>
          <p:nvSpPr>
            <p:cNvPr id="144391" name="49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80</a:t>
              </a:r>
            </a:p>
          </p:txBody>
        </p:sp>
        <p:cxnSp>
          <p:nvCxnSpPr>
            <p:cNvPr id="144392" name="50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JVSB\powerpoint\Poleas\Diapositivas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0"/>
            <a:ext cx="4487862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2932113" y="166688"/>
            <a:ext cx="3079750" cy="3092450"/>
            <a:chOff x="5462339" y="1143000"/>
            <a:chExt cx="3080084" cy="3093781"/>
          </a:xfrm>
        </p:grpSpPr>
        <p:sp>
          <p:nvSpPr>
            <p:cNvPr id="145415" name="4 Elipse"/>
            <p:cNvSpPr>
              <a:spLocks noChangeArrowheads="1"/>
            </p:cNvSpPr>
            <p:nvPr/>
          </p:nvSpPr>
          <p:spPr bwMode="auto">
            <a:xfrm rot="10800000">
              <a:off x="5462339" y="1143000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5416" name="51 Grupo"/>
            <p:cNvGrpSpPr>
              <a:grpSpLocks/>
            </p:cNvGrpSpPr>
            <p:nvPr/>
          </p:nvGrpSpPr>
          <p:grpSpPr bwMode="auto">
            <a:xfrm>
              <a:off x="6663992" y="1263317"/>
              <a:ext cx="1562263" cy="2973464"/>
              <a:chOff x="7458075" y="-180071"/>
              <a:chExt cx="1447800" cy="2794684"/>
            </a:xfrm>
          </p:grpSpPr>
          <p:sp>
            <p:nvSpPr>
              <p:cNvPr id="145418" name="Rectangle 4"/>
              <p:cNvSpPr>
                <a:spLocks noChangeArrowheads="1"/>
              </p:cNvSpPr>
              <p:nvPr/>
            </p:nvSpPr>
            <p:spPr bwMode="auto">
              <a:xfrm>
                <a:off x="7505700" y="1962151"/>
                <a:ext cx="571500" cy="616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5419" name="Rectangle 5"/>
              <p:cNvSpPr>
                <a:spLocks noChangeArrowheads="1"/>
              </p:cNvSpPr>
              <p:nvPr/>
            </p:nvSpPr>
            <p:spPr bwMode="auto">
              <a:xfrm>
                <a:off x="7505700" y="1200150"/>
                <a:ext cx="574675" cy="752475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5420" name="Group 6"/>
              <p:cNvGrpSpPr>
                <a:grpSpLocks/>
              </p:cNvGrpSpPr>
              <p:nvPr/>
            </p:nvGrpSpPr>
            <p:grpSpPr bwMode="auto">
              <a:xfrm>
                <a:off x="7594600" y="1285875"/>
                <a:ext cx="395288" cy="558800"/>
                <a:chOff x="2562" y="1298"/>
                <a:chExt cx="263" cy="363"/>
              </a:xfrm>
            </p:grpSpPr>
            <p:sp>
              <p:nvSpPr>
                <p:cNvPr id="145450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1" name="Line 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2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3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4" name="Line 1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5" name="Line 1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6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7" name="Line 1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58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145421" name="Group 16"/>
              <p:cNvGrpSpPr>
                <a:grpSpLocks/>
              </p:cNvGrpSpPr>
              <p:nvPr/>
            </p:nvGrpSpPr>
            <p:grpSpPr bwMode="auto">
              <a:xfrm>
                <a:off x="7594600" y="2057400"/>
                <a:ext cx="404813" cy="557213"/>
                <a:chOff x="2562" y="1298"/>
                <a:chExt cx="269" cy="363"/>
              </a:xfrm>
            </p:grpSpPr>
            <p:sp>
              <p:nvSpPr>
                <p:cNvPr id="145441" name="Line 1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2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3" name="Line 1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4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5" name="Line 2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6" name="Line 2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7" name="Line 2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8" name="Line 2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9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5422" name="Line 26"/>
              <p:cNvSpPr>
                <a:spLocks noChangeShapeType="1"/>
              </p:cNvSpPr>
              <p:nvPr/>
            </p:nvSpPr>
            <p:spPr bwMode="auto">
              <a:xfrm>
                <a:off x="7508875" y="120015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5423" name="Line 27"/>
              <p:cNvSpPr>
                <a:spLocks noChangeShapeType="1"/>
              </p:cNvSpPr>
              <p:nvPr/>
            </p:nvSpPr>
            <p:spPr bwMode="auto">
              <a:xfrm>
                <a:off x="7508875" y="1952625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5424" name="Line 28"/>
              <p:cNvSpPr>
                <a:spLocks noChangeShapeType="1"/>
              </p:cNvSpPr>
              <p:nvPr/>
            </p:nvSpPr>
            <p:spPr bwMode="auto">
              <a:xfrm>
                <a:off x="7508875" y="49530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5425" name="Rectangle 31"/>
              <p:cNvSpPr>
                <a:spLocks noChangeArrowheads="1"/>
              </p:cNvSpPr>
              <p:nvPr/>
            </p:nvSpPr>
            <p:spPr bwMode="auto">
              <a:xfrm>
                <a:off x="7508875" y="469900"/>
                <a:ext cx="569913" cy="7207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5426" name="Group 32"/>
              <p:cNvGrpSpPr>
                <a:grpSpLocks/>
              </p:cNvGrpSpPr>
              <p:nvPr/>
            </p:nvGrpSpPr>
            <p:grpSpPr bwMode="auto">
              <a:xfrm>
                <a:off x="7605713" y="569913"/>
                <a:ext cx="411162" cy="557212"/>
                <a:chOff x="2562" y="1298"/>
                <a:chExt cx="273" cy="363"/>
              </a:xfrm>
            </p:grpSpPr>
            <p:sp>
              <p:nvSpPr>
                <p:cNvPr id="145432" name="Line 33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3" name="Line 34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4" name="Line 35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5" name="Line 36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6" name="Line 37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7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8" name="Line 39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39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5440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5427" name="Rectangle 42"/>
              <p:cNvSpPr>
                <a:spLocks noChangeArrowheads="1"/>
              </p:cNvSpPr>
              <p:nvPr/>
            </p:nvSpPr>
            <p:spPr bwMode="auto">
              <a:xfrm>
                <a:off x="7502525" y="501650"/>
                <a:ext cx="581025" cy="2009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5428" name="Rectangle 43"/>
              <p:cNvSpPr>
                <a:spLocks noChangeArrowheads="1"/>
              </p:cNvSpPr>
              <p:nvPr/>
            </p:nvSpPr>
            <p:spPr bwMode="auto">
              <a:xfrm>
                <a:off x="7458075" y="-180071"/>
                <a:ext cx="669925" cy="67275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5429" name="Text Box 32"/>
              <p:cNvSpPr txBox="1">
                <a:spLocks noChangeArrowheads="1"/>
              </p:cNvSpPr>
              <p:nvPr/>
            </p:nvSpPr>
            <p:spPr bwMode="auto">
              <a:xfrm>
                <a:off x="8080520" y="342434"/>
                <a:ext cx="447015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70</a:t>
                </a:r>
              </a:p>
            </p:txBody>
          </p:sp>
          <p:sp>
            <p:nvSpPr>
              <p:cNvPr id="145430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992188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60</a:t>
                </a:r>
              </a:p>
            </p:txBody>
          </p:sp>
          <p:sp>
            <p:nvSpPr>
              <p:cNvPr id="145431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1783760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50</a:t>
                </a:r>
              </a:p>
            </p:txBody>
          </p:sp>
        </p:grpSp>
        <p:sp>
          <p:nvSpPr>
            <p:cNvPr id="7" name="6 Elipse"/>
            <p:cNvSpPr/>
            <p:nvPr/>
          </p:nvSpPr>
          <p:spPr>
            <a:xfrm rot="10800000">
              <a:off x="5532197" y="1212880"/>
              <a:ext cx="2962596" cy="2961961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44 Grupo"/>
          <p:cNvGrpSpPr>
            <a:grpSpLocks/>
          </p:cNvGrpSpPr>
          <p:nvPr/>
        </p:nvGrpSpPr>
        <p:grpSpPr bwMode="auto">
          <a:xfrm>
            <a:off x="3254375" y="842963"/>
            <a:ext cx="812800" cy="307975"/>
            <a:chOff x="6903720" y="1206204"/>
            <a:chExt cx="720090" cy="286283"/>
          </a:xfrm>
        </p:grpSpPr>
        <p:sp>
          <p:nvSpPr>
            <p:cNvPr id="145413" name="48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70</a:t>
              </a:r>
            </a:p>
          </p:txBody>
        </p:sp>
        <p:cxnSp>
          <p:nvCxnSpPr>
            <p:cNvPr id="145414" name="49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B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o"/>
          <p:cNvGrpSpPr>
            <a:grpSpLocks/>
          </p:cNvGrpSpPr>
          <p:nvPr/>
        </p:nvGrpSpPr>
        <p:grpSpPr bwMode="auto">
          <a:xfrm>
            <a:off x="3778250" y="157163"/>
            <a:ext cx="746125" cy="3781425"/>
            <a:chOff x="3741821" y="168442"/>
            <a:chExt cx="746125" cy="3781843"/>
          </a:xfrm>
        </p:grpSpPr>
        <p:pic>
          <p:nvPicPr>
            <p:cNvPr id="72748" name="Picture 2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1821" y="3226619"/>
              <a:ext cx="746125" cy="72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43 Conector recto"/>
            <p:cNvCxnSpPr/>
            <p:nvPr/>
          </p:nvCxnSpPr>
          <p:spPr>
            <a:xfrm>
              <a:off x="3838659" y="168442"/>
              <a:ext cx="0" cy="3188052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45 Rectángulo"/>
          <p:cNvSpPr/>
          <p:nvPr/>
        </p:nvSpPr>
        <p:spPr>
          <a:xfrm>
            <a:off x="3754438" y="0"/>
            <a:ext cx="323850" cy="1985963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3" name="35 Grupo"/>
          <p:cNvGrpSpPr>
            <a:grpSpLocks/>
          </p:cNvGrpSpPr>
          <p:nvPr/>
        </p:nvGrpSpPr>
        <p:grpSpPr bwMode="auto">
          <a:xfrm>
            <a:off x="1985963" y="1973263"/>
            <a:ext cx="889000" cy="3802062"/>
            <a:chOff x="1961147" y="1973179"/>
            <a:chExt cx="890337" cy="3801979"/>
          </a:xfrm>
        </p:grpSpPr>
        <p:cxnSp>
          <p:nvCxnSpPr>
            <p:cNvPr id="33" name="32 Conector recto"/>
            <p:cNvCxnSpPr>
              <a:stCxn id="10" idx="2"/>
            </p:cNvCxnSpPr>
            <p:nvPr/>
          </p:nvCxnSpPr>
          <p:spPr>
            <a:xfrm flipH="1">
              <a:off x="2406316" y="1973179"/>
              <a:ext cx="22258" cy="3163818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/>
            <p:cNvSpPr/>
            <p:nvPr/>
          </p:nvSpPr>
          <p:spPr>
            <a:xfrm>
              <a:off x="1961147" y="5113185"/>
              <a:ext cx="890337" cy="6619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2286000" y="0"/>
            <a:ext cx="325438" cy="1985963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1708150" y="433388"/>
            <a:ext cx="12700" cy="5726112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130300" y="6027738"/>
            <a:ext cx="1973263" cy="265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grpSp>
        <p:nvGrpSpPr>
          <p:cNvPr id="4" name="27 Grupo"/>
          <p:cNvGrpSpPr>
            <a:grpSpLocks/>
          </p:cNvGrpSpPr>
          <p:nvPr/>
        </p:nvGrpSpPr>
        <p:grpSpPr bwMode="auto">
          <a:xfrm>
            <a:off x="2425700" y="1250950"/>
            <a:ext cx="1446213" cy="1444625"/>
            <a:chOff x="2392279" y="1251033"/>
            <a:chExt cx="1445795" cy="1444041"/>
          </a:xfrm>
        </p:grpSpPr>
        <p:sp>
          <p:nvSpPr>
            <p:cNvPr id="10" name="9 Elipse"/>
            <p:cNvSpPr/>
            <p:nvPr/>
          </p:nvSpPr>
          <p:spPr>
            <a:xfrm>
              <a:off x="2393867" y="1251033"/>
              <a:ext cx="1444207" cy="1444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 flipV="1">
              <a:off x="2392279" y="1973054"/>
              <a:ext cx="1436273" cy="793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>
              <a:off x="2411407" y="1973054"/>
              <a:ext cx="144404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16 Conector recto"/>
          <p:cNvCxnSpPr/>
          <p:nvPr/>
        </p:nvCxnSpPr>
        <p:spPr>
          <a:xfrm>
            <a:off x="1311275" y="817563"/>
            <a:ext cx="24066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714" name="30 Grupo"/>
          <p:cNvGrpSpPr>
            <a:grpSpLocks/>
          </p:cNvGrpSpPr>
          <p:nvPr/>
        </p:nvGrpSpPr>
        <p:grpSpPr bwMode="auto">
          <a:xfrm>
            <a:off x="3025775" y="806450"/>
            <a:ext cx="288925" cy="1322388"/>
            <a:chOff x="3026495" y="806116"/>
            <a:chExt cx="288032" cy="1321978"/>
          </a:xfrm>
        </p:grpSpPr>
        <p:sp>
          <p:nvSpPr>
            <p:cNvPr id="18" name="17 Rectángulo"/>
            <p:cNvSpPr/>
            <p:nvPr/>
          </p:nvSpPr>
          <p:spPr>
            <a:xfrm>
              <a:off x="3132529" y="806116"/>
              <a:ext cx="94956" cy="11918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 flipH="1">
              <a:off x="3026495" y="1840845"/>
              <a:ext cx="288032" cy="2872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82 Grupo"/>
          <p:cNvGrpSpPr>
            <a:grpSpLocks/>
          </p:cNvGrpSpPr>
          <p:nvPr/>
        </p:nvGrpSpPr>
        <p:grpSpPr bwMode="auto">
          <a:xfrm>
            <a:off x="5137150" y="0"/>
            <a:ext cx="3394075" cy="6292850"/>
            <a:chOff x="4764506" y="0"/>
            <a:chExt cx="3393071" cy="6292516"/>
          </a:xfrm>
        </p:grpSpPr>
        <p:grpSp>
          <p:nvGrpSpPr>
            <p:cNvPr id="72723" name="62 Grupo"/>
            <p:cNvGrpSpPr>
              <a:grpSpLocks/>
            </p:cNvGrpSpPr>
            <p:nvPr/>
          </p:nvGrpSpPr>
          <p:grpSpPr bwMode="auto">
            <a:xfrm>
              <a:off x="5618747" y="541421"/>
              <a:ext cx="890337" cy="3801979"/>
              <a:chOff x="1961147" y="1973179"/>
              <a:chExt cx="890337" cy="3801979"/>
            </a:xfrm>
          </p:grpSpPr>
          <p:cxnSp>
            <p:nvCxnSpPr>
              <p:cNvPr id="64" name="63 Conector recto"/>
              <p:cNvCxnSpPr>
                <a:stCxn id="69" idx="2"/>
              </p:cNvCxnSpPr>
              <p:nvPr/>
            </p:nvCxnSpPr>
            <p:spPr>
              <a:xfrm flipH="1">
                <a:off x="2406684" y="1973067"/>
                <a:ext cx="20631" cy="3163719"/>
              </a:xfrm>
              <a:prstGeom prst="line">
                <a:avLst/>
              </a:prstGeom>
              <a:ln w="285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64 Rectángulo"/>
              <p:cNvSpPr/>
              <p:nvPr/>
            </p:nvSpPr>
            <p:spPr>
              <a:xfrm>
                <a:off x="1960728" y="5112975"/>
                <a:ext cx="890325" cy="6619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78 Rectángulo"/>
            <p:cNvSpPr/>
            <p:nvPr/>
          </p:nvSpPr>
          <p:spPr>
            <a:xfrm>
              <a:off x="5883363" y="0"/>
              <a:ext cx="325341" cy="1985858"/>
            </a:xfrm>
            <a:prstGeom prst="rect">
              <a:avLst/>
            </a:prstGeom>
            <a:solidFill>
              <a:srgbClr val="FFF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72725" name="59 Grupo"/>
            <p:cNvGrpSpPr>
              <a:grpSpLocks/>
            </p:cNvGrpSpPr>
            <p:nvPr/>
          </p:nvGrpSpPr>
          <p:grpSpPr bwMode="auto">
            <a:xfrm>
              <a:off x="7411452" y="1179094"/>
              <a:ext cx="746125" cy="3781843"/>
              <a:chOff x="3741821" y="168442"/>
              <a:chExt cx="746125" cy="3781843"/>
            </a:xfrm>
          </p:grpSpPr>
          <p:pic>
            <p:nvPicPr>
              <p:cNvPr id="72737" name="Picture 23" descr="MCj0430345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41821" y="3226619"/>
                <a:ext cx="746125" cy="723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2" name="61 Conector recto"/>
              <p:cNvCxnSpPr/>
              <p:nvPr/>
            </p:nvCxnSpPr>
            <p:spPr>
              <a:xfrm>
                <a:off x="3838851" y="168798"/>
                <a:ext cx="0" cy="3187531"/>
              </a:xfrm>
              <a:prstGeom prst="line">
                <a:avLst/>
              </a:prstGeom>
              <a:ln w="285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75 Rectángulo"/>
            <p:cNvSpPr/>
            <p:nvPr/>
          </p:nvSpPr>
          <p:spPr>
            <a:xfrm>
              <a:off x="7375172" y="0"/>
              <a:ext cx="325341" cy="1985858"/>
            </a:xfrm>
            <a:prstGeom prst="rect">
              <a:avLst/>
            </a:prstGeom>
            <a:solidFill>
              <a:srgbClr val="FFF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cxnSp>
          <p:nvCxnSpPr>
            <p:cNvPr id="66" name="65 Conector recto"/>
            <p:cNvCxnSpPr/>
            <p:nvPr/>
          </p:nvCxnSpPr>
          <p:spPr>
            <a:xfrm flipH="1">
              <a:off x="5342185" y="433365"/>
              <a:ext cx="11110" cy="572739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Rectángulo"/>
            <p:cNvSpPr/>
            <p:nvPr/>
          </p:nvSpPr>
          <p:spPr>
            <a:xfrm>
              <a:off x="4764506" y="6027418"/>
              <a:ext cx="1972679" cy="2650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prstClr val="white"/>
                </a:solidFill>
              </a:endParaRPr>
            </a:p>
          </p:txBody>
        </p:sp>
        <p:grpSp>
          <p:nvGrpSpPr>
            <p:cNvPr id="72729" name="67 Grupo"/>
            <p:cNvGrpSpPr>
              <a:grpSpLocks/>
            </p:cNvGrpSpPr>
            <p:nvPr/>
          </p:nvGrpSpPr>
          <p:grpSpPr bwMode="auto">
            <a:xfrm>
              <a:off x="6059585" y="1251033"/>
              <a:ext cx="1445795" cy="1444041"/>
              <a:chOff x="2392279" y="1251033"/>
              <a:chExt cx="1445795" cy="1444041"/>
            </a:xfrm>
          </p:grpSpPr>
          <p:sp>
            <p:nvSpPr>
              <p:cNvPr id="69" name="68 Elipse"/>
              <p:cNvSpPr/>
              <p:nvPr/>
            </p:nvSpPr>
            <p:spPr>
              <a:xfrm>
                <a:off x="2393805" y="1250884"/>
                <a:ext cx="1444197" cy="14445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0" name="69 Conector recto"/>
              <p:cNvCxnSpPr/>
              <p:nvPr/>
            </p:nvCxnSpPr>
            <p:spPr>
              <a:xfrm flipV="1">
                <a:off x="2392217" y="1973158"/>
                <a:ext cx="1436263" cy="7937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70 Conector recto"/>
              <p:cNvCxnSpPr/>
              <p:nvPr/>
            </p:nvCxnSpPr>
            <p:spPr>
              <a:xfrm rot="16200000">
                <a:off x="2411086" y="1973158"/>
                <a:ext cx="1444548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71 Conector recto"/>
            <p:cNvCxnSpPr/>
            <p:nvPr/>
          </p:nvCxnSpPr>
          <p:spPr>
            <a:xfrm>
              <a:off x="4945427" y="817520"/>
              <a:ext cx="240593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731" name="72 Grupo"/>
            <p:cNvGrpSpPr>
              <a:grpSpLocks/>
            </p:cNvGrpSpPr>
            <p:nvPr/>
          </p:nvGrpSpPr>
          <p:grpSpPr bwMode="auto">
            <a:xfrm>
              <a:off x="6660032" y="806116"/>
              <a:ext cx="288032" cy="1321978"/>
              <a:chOff x="3026495" y="806116"/>
              <a:chExt cx="288032" cy="1321978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3132215" y="806407"/>
                <a:ext cx="95222" cy="1192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74 Elipse"/>
              <p:cNvSpPr/>
              <p:nvPr/>
            </p:nvSpPr>
            <p:spPr>
              <a:xfrm flipH="1">
                <a:off x="3025883" y="1841402"/>
                <a:ext cx="288840" cy="2873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84 Grupo"/>
          <p:cNvGrpSpPr>
            <a:grpSpLocks/>
          </p:cNvGrpSpPr>
          <p:nvPr/>
        </p:nvGrpSpPr>
        <p:grpSpPr bwMode="auto">
          <a:xfrm>
            <a:off x="7724775" y="4440238"/>
            <a:ext cx="636588" cy="1485900"/>
            <a:chOff x="7351295" y="4439652"/>
            <a:chExt cx="637674" cy="1485747"/>
          </a:xfrm>
        </p:grpSpPr>
        <p:cxnSp>
          <p:nvCxnSpPr>
            <p:cNvPr id="78" name="77 Conector recto de flecha"/>
            <p:cNvCxnSpPr/>
            <p:nvPr/>
          </p:nvCxnSpPr>
          <p:spPr>
            <a:xfrm>
              <a:off x="7507135" y="4439652"/>
              <a:ext cx="0" cy="105875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22" name="80 CuadroTexto"/>
            <p:cNvSpPr txBox="1">
              <a:spLocks noChangeArrowheads="1"/>
            </p:cNvSpPr>
            <p:nvPr/>
          </p:nvSpPr>
          <p:spPr bwMode="auto">
            <a:xfrm>
              <a:off x="7351295" y="5402179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P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83 Grupo"/>
          <p:cNvGrpSpPr>
            <a:grpSpLocks/>
          </p:cNvGrpSpPr>
          <p:nvPr/>
        </p:nvGrpSpPr>
        <p:grpSpPr bwMode="auto">
          <a:xfrm>
            <a:off x="6219825" y="4017963"/>
            <a:ext cx="638175" cy="1546225"/>
            <a:chOff x="5847348" y="4018547"/>
            <a:chExt cx="637674" cy="1545905"/>
          </a:xfrm>
        </p:grpSpPr>
        <p:cxnSp>
          <p:nvCxnSpPr>
            <p:cNvPr id="80" name="79 Conector recto de flecha"/>
            <p:cNvCxnSpPr/>
            <p:nvPr/>
          </p:nvCxnSpPr>
          <p:spPr>
            <a:xfrm>
              <a:off x="6039285" y="4018547"/>
              <a:ext cx="0" cy="105864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20" name="81 CuadroTexto"/>
            <p:cNvSpPr txBox="1">
              <a:spLocks noChangeArrowheads="1"/>
            </p:cNvSpPr>
            <p:nvPr/>
          </p:nvSpPr>
          <p:spPr bwMode="auto">
            <a:xfrm>
              <a:off x="5847348" y="5041232"/>
              <a:ext cx="637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 b="1">
                  <a:solidFill>
                    <a:srgbClr val="C00000"/>
                  </a:solidFill>
                  <a:latin typeface="Calibri" pitchFamily="34" charset="0"/>
                </a:rPr>
                <a:t>F</a:t>
              </a:r>
              <a:r>
                <a:rPr lang="es-ES_tradnl" sz="2800" b="1" baseline="-25000">
                  <a:solidFill>
                    <a:srgbClr val="C00000"/>
                  </a:solidFill>
                  <a:latin typeface="Calibri" pitchFamily="34" charset="0"/>
                </a:rPr>
                <a:t>R</a:t>
              </a:r>
              <a:endParaRPr lang="es-ES_tradnl" sz="28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08" name="107 Conector recto"/>
          <p:cNvCxnSpPr/>
          <p:nvPr/>
        </p:nvCxnSpPr>
        <p:spPr>
          <a:xfrm>
            <a:off x="4824413" y="0"/>
            <a:ext cx="0" cy="685800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-0.277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958 L 0 0.1701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027" descr="C:\ESTUDIOS\POLEAS\Diapositivas\Formato_JPG\042_reto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0"/>
            <a:ext cx="44196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6435" name="46 CuadroTexto"/>
          <p:cNvSpPr txBox="1">
            <a:spLocks noChangeArrowheads="1"/>
          </p:cNvSpPr>
          <p:nvPr/>
        </p:nvSpPr>
        <p:spPr bwMode="auto">
          <a:xfrm>
            <a:off x="4725988" y="5997575"/>
            <a:ext cx="725487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110 p</a:t>
            </a:r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157538" y="153988"/>
            <a:ext cx="3079750" cy="3092450"/>
            <a:chOff x="5462339" y="1143000"/>
            <a:chExt cx="3080084" cy="3093781"/>
          </a:xfrm>
        </p:grpSpPr>
        <p:sp>
          <p:nvSpPr>
            <p:cNvPr id="146440" name="48 Elipse"/>
            <p:cNvSpPr>
              <a:spLocks noChangeArrowheads="1"/>
            </p:cNvSpPr>
            <p:nvPr/>
          </p:nvSpPr>
          <p:spPr bwMode="auto">
            <a:xfrm rot="10800000">
              <a:off x="5462339" y="1143000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6441" name="51 Grupo"/>
            <p:cNvGrpSpPr>
              <a:grpSpLocks/>
            </p:cNvGrpSpPr>
            <p:nvPr/>
          </p:nvGrpSpPr>
          <p:grpSpPr bwMode="auto">
            <a:xfrm>
              <a:off x="6663992" y="1263317"/>
              <a:ext cx="1562263" cy="2973464"/>
              <a:chOff x="7458075" y="-180071"/>
              <a:chExt cx="1447800" cy="2794684"/>
            </a:xfrm>
          </p:grpSpPr>
          <p:sp>
            <p:nvSpPr>
              <p:cNvPr id="146443" name="Rectangle 4"/>
              <p:cNvSpPr>
                <a:spLocks noChangeArrowheads="1"/>
              </p:cNvSpPr>
              <p:nvPr/>
            </p:nvSpPr>
            <p:spPr bwMode="auto">
              <a:xfrm>
                <a:off x="7505700" y="1962151"/>
                <a:ext cx="571500" cy="616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6444" name="Rectangle 5"/>
              <p:cNvSpPr>
                <a:spLocks noChangeArrowheads="1"/>
              </p:cNvSpPr>
              <p:nvPr/>
            </p:nvSpPr>
            <p:spPr bwMode="auto">
              <a:xfrm>
                <a:off x="7505700" y="1200150"/>
                <a:ext cx="574675" cy="752475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6445" name="Group 6"/>
              <p:cNvGrpSpPr>
                <a:grpSpLocks/>
              </p:cNvGrpSpPr>
              <p:nvPr/>
            </p:nvGrpSpPr>
            <p:grpSpPr bwMode="auto">
              <a:xfrm>
                <a:off x="7594600" y="1285875"/>
                <a:ext cx="395288" cy="558800"/>
                <a:chOff x="2562" y="1298"/>
                <a:chExt cx="263" cy="363"/>
              </a:xfrm>
            </p:grpSpPr>
            <p:sp>
              <p:nvSpPr>
                <p:cNvPr id="146475" name="Line 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6" name="Line 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7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8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9" name="Line 1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80" name="Line 1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81" name="Line 1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82" name="Line 1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83" name="Line 1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146446" name="Group 16"/>
              <p:cNvGrpSpPr>
                <a:grpSpLocks/>
              </p:cNvGrpSpPr>
              <p:nvPr/>
            </p:nvGrpSpPr>
            <p:grpSpPr bwMode="auto">
              <a:xfrm>
                <a:off x="7594600" y="2057400"/>
                <a:ext cx="404813" cy="557213"/>
                <a:chOff x="2562" y="1298"/>
                <a:chExt cx="269" cy="363"/>
              </a:xfrm>
            </p:grpSpPr>
            <p:sp>
              <p:nvSpPr>
                <p:cNvPr id="146466" name="Line 17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7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8" name="Line 19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9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0" name="Line 22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1" name="Line 23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2" name="Line 24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3" name="Line 25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74" name="Line 20"/>
                <p:cNvSpPr>
                  <a:spLocks noChangeShapeType="1"/>
                </p:cNvSpPr>
                <p:nvPr/>
              </p:nvSpPr>
              <p:spPr bwMode="auto">
                <a:xfrm>
                  <a:off x="2562" y="1477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6447" name="Line 26"/>
              <p:cNvSpPr>
                <a:spLocks noChangeShapeType="1"/>
              </p:cNvSpPr>
              <p:nvPr/>
            </p:nvSpPr>
            <p:spPr bwMode="auto">
              <a:xfrm>
                <a:off x="7508875" y="120015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6448" name="Line 27"/>
              <p:cNvSpPr>
                <a:spLocks noChangeShapeType="1"/>
              </p:cNvSpPr>
              <p:nvPr/>
            </p:nvSpPr>
            <p:spPr bwMode="auto">
              <a:xfrm>
                <a:off x="7508875" y="1952625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6449" name="Line 28"/>
              <p:cNvSpPr>
                <a:spLocks noChangeShapeType="1"/>
              </p:cNvSpPr>
              <p:nvPr/>
            </p:nvSpPr>
            <p:spPr bwMode="auto">
              <a:xfrm>
                <a:off x="7508875" y="495300"/>
                <a:ext cx="5683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6450" name="Rectangle 31"/>
              <p:cNvSpPr>
                <a:spLocks noChangeArrowheads="1"/>
              </p:cNvSpPr>
              <p:nvPr/>
            </p:nvSpPr>
            <p:spPr bwMode="auto">
              <a:xfrm>
                <a:off x="7508875" y="469900"/>
                <a:ext cx="569913" cy="7207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grpSp>
            <p:nvGrpSpPr>
              <p:cNvPr id="146451" name="Group 32"/>
              <p:cNvGrpSpPr>
                <a:grpSpLocks/>
              </p:cNvGrpSpPr>
              <p:nvPr/>
            </p:nvGrpSpPr>
            <p:grpSpPr bwMode="auto">
              <a:xfrm>
                <a:off x="7605713" y="569913"/>
                <a:ext cx="411162" cy="557212"/>
                <a:chOff x="2562" y="1298"/>
                <a:chExt cx="273" cy="363"/>
              </a:xfrm>
            </p:grpSpPr>
            <p:sp>
              <p:nvSpPr>
                <p:cNvPr id="146457" name="Line 33"/>
                <p:cNvSpPr>
                  <a:spLocks noChangeShapeType="1"/>
                </p:cNvSpPr>
                <p:nvPr/>
              </p:nvSpPr>
              <p:spPr bwMode="auto">
                <a:xfrm>
                  <a:off x="2562" y="129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58" name="Line 34"/>
                <p:cNvSpPr>
                  <a:spLocks noChangeShapeType="1"/>
                </p:cNvSpPr>
                <p:nvPr/>
              </p:nvSpPr>
              <p:spPr bwMode="auto">
                <a:xfrm>
                  <a:off x="2562" y="134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59" name="Line 35"/>
                <p:cNvSpPr>
                  <a:spLocks noChangeShapeType="1"/>
                </p:cNvSpPr>
                <p:nvPr/>
              </p:nvSpPr>
              <p:spPr bwMode="auto">
                <a:xfrm>
                  <a:off x="2562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0" name="Line 36"/>
                <p:cNvSpPr>
                  <a:spLocks noChangeShapeType="1"/>
                </p:cNvSpPr>
                <p:nvPr/>
              </p:nvSpPr>
              <p:spPr bwMode="auto">
                <a:xfrm>
                  <a:off x="2562" y="1434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1" name="Line 37"/>
                <p:cNvSpPr>
                  <a:spLocks noChangeShapeType="1"/>
                </p:cNvSpPr>
                <p:nvPr/>
              </p:nvSpPr>
              <p:spPr bwMode="auto">
                <a:xfrm>
                  <a:off x="2562" y="1480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2" name="Line 38"/>
                <p:cNvSpPr>
                  <a:spLocks noChangeShapeType="1"/>
                </p:cNvSpPr>
                <p:nvPr/>
              </p:nvSpPr>
              <p:spPr bwMode="auto">
                <a:xfrm>
                  <a:off x="2562" y="1525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3" name="Line 39"/>
                <p:cNvSpPr>
                  <a:spLocks noChangeShapeType="1"/>
                </p:cNvSpPr>
                <p:nvPr/>
              </p:nvSpPr>
              <p:spPr bwMode="auto">
                <a:xfrm>
                  <a:off x="2562" y="157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4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161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6465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46452" name="Rectangle 42"/>
              <p:cNvSpPr>
                <a:spLocks noChangeArrowheads="1"/>
              </p:cNvSpPr>
              <p:nvPr/>
            </p:nvSpPr>
            <p:spPr bwMode="auto">
              <a:xfrm>
                <a:off x="7502525" y="501650"/>
                <a:ext cx="581025" cy="2009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6453" name="Rectangle 43"/>
              <p:cNvSpPr>
                <a:spLocks noChangeArrowheads="1"/>
              </p:cNvSpPr>
              <p:nvPr/>
            </p:nvSpPr>
            <p:spPr bwMode="auto">
              <a:xfrm>
                <a:off x="7458075" y="-180071"/>
                <a:ext cx="669925" cy="67275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/>
              </a:p>
            </p:txBody>
          </p:sp>
          <p:sp>
            <p:nvSpPr>
              <p:cNvPr id="146454" name="Text Box 32"/>
              <p:cNvSpPr txBox="1">
                <a:spLocks noChangeArrowheads="1"/>
              </p:cNvSpPr>
              <p:nvPr/>
            </p:nvSpPr>
            <p:spPr bwMode="auto">
              <a:xfrm>
                <a:off x="8080520" y="342434"/>
                <a:ext cx="447015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90</a:t>
                </a:r>
              </a:p>
            </p:txBody>
          </p:sp>
          <p:sp>
            <p:nvSpPr>
              <p:cNvPr id="146455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992188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80</a:t>
                </a:r>
              </a:p>
            </p:txBody>
          </p:sp>
          <p:sp>
            <p:nvSpPr>
              <p:cNvPr id="146456" name="Text Box 32"/>
              <p:cNvSpPr txBox="1">
                <a:spLocks noChangeArrowheads="1"/>
              </p:cNvSpPr>
              <p:nvPr/>
            </p:nvSpPr>
            <p:spPr bwMode="auto">
              <a:xfrm>
                <a:off x="8086725" y="1783760"/>
                <a:ext cx="819150" cy="34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latin typeface="Arial" charset="0"/>
                  </a:rPr>
                  <a:t>70</a:t>
                </a:r>
              </a:p>
            </p:txBody>
          </p:sp>
        </p:grpSp>
        <p:sp>
          <p:nvSpPr>
            <p:cNvPr id="51" name="50 Elipse"/>
            <p:cNvSpPr/>
            <p:nvPr/>
          </p:nvSpPr>
          <p:spPr>
            <a:xfrm rot="10800000">
              <a:off x="5532197" y="1212880"/>
              <a:ext cx="2962596" cy="2961961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7" name="44 Grupo"/>
          <p:cNvGrpSpPr>
            <a:grpSpLocks/>
          </p:cNvGrpSpPr>
          <p:nvPr/>
        </p:nvGrpSpPr>
        <p:grpSpPr bwMode="auto">
          <a:xfrm>
            <a:off x="3492500" y="842963"/>
            <a:ext cx="812800" cy="307975"/>
            <a:chOff x="6903720" y="1206204"/>
            <a:chExt cx="720090" cy="286283"/>
          </a:xfrm>
        </p:grpSpPr>
        <p:sp>
          <p:nvSpPr>
            <p:cNvPr id="146438" name="49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90</a:t>
              </a:r>
            </a:p>
          </p:txBody>
        </p:sp>
        <p:cxnSp>
          <p:nvCxnSpPr>
            <p:cNvPr id="146439" name="51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9628" r="5647"/>
          <a:stretch>
            <a:fillRect/>
          </a:stretch>
        </p:blipFill>
        <p:spPr bwMode="auto">
          <a:xfrm>
            <a:off x="2457450" y="0"/>
            <a:ext cx="4097338" cy="6870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94 Grupo"/>
          <p:cNvGrpSpPr>
            <a:grpSpLocks/>
          </p:cNvGrpSpPr>
          <p:nvPr/>
        </p:nvGrpSpPr>
        <p:grpSpPr bwMode="auto">
          <a:xfrm>
            <a:off x="2917825" y="257175"/>
            <a:ext cx="3079750" cy="3079750"/>
            <a:chOff x="1227223" y="1660358"/>
            <a:chExt cx="3080084" cy="3080084"/>
          </a:xfrm>
        </p:grpSpPr>
        <p:sp>
          <p:nvSpPr>
            <p:cNvPr id="147463" name="49 Elipse"/>
            <p:cNvSpPr>
              <a:spLocks noChangeArrowheads="1"/>
            </p:cNvSpPr>
            <p:nvPr/>
          </p:nvSpPr>
          <p:spPr bwMode="auto">
            <a:xfrm rot="10800000">
              <a:off x="1227223" y="166035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7464" name="103 Grupo"/>
            <p:cNvGrpSpPr>
              <a:grpSpLocks/>
            </p:cNvGrpSpPr>
            <p:nvPr/>
          </p:nvGrpSpPr>
          <p:grpSpPr bwMode="auto">
            <a:xfrm rot="10800000">
              <a:off x="2380111" y="1766170"/>
              <a:ext cx="1653270" cy="2817280"/>
              <a:chOff x="305185" y="2054026"/>
              <a:chExt cx="1685704" cy="2872552"/>
            </a:xfrm>
          </p:grpSpPr>
          <p:sp>
            <p:nvSpPr>
              <p:cNvPr id="147466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81815" y="3317553"/>
                <a:ext cx="794958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160</a:t>
                </a:r>
              </a:p>
            </p:txBody>
          </p:sp>
          <p:sp>
            <p:nvSpPr>
              <p:cNvPr id="14746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05185" y="2578730"/>
                <a:ext cx="871589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  <p:grpSp>
            <p:nvGrpSpPr>
              <p:cNvPr id="147468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872552"/>
                <a:chOff x="1122176" y="2054026"/>
                <a:chExt cx="868713" cy="2872552"/>
              </a:xfrm>
            </p:grpSpPr>
            <p:sp>
              <p:nvSpPr>
                <p:cNvPr id="147469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rgbClr val="C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7470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47498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50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47471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7472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7473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7474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7475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47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9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47476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477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738804"/>
                  <a:ext cx="868713" cy="118777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478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7479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47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748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2" name="51 Elipse"/>
            <p:cNvSpPr/>
            <p:nvPr/>
          </p:nvSpPr>
          <p:spPr>
            <a:xfrm rot="10800000">
              <a:off x="1297081" y="1730216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97 Grupo"/>
          <p:cNvGrpSpPr>
            <a:grpSpLocks/>
          </p:cNvGrpSpPr>
          <p:nvPr/>
        </p:nvGrpSpPr>
        <p:grpSpPr bwMode="auto">
          <a:xfrm>
            <a:off x="3192463" y="1363663"/>
            <a:ext cx="814387" cy="330200"/>
            <a:chOff x="3193190" y="1362911"/>
            <a:chExt cx="813603" cy="330971"/>
          </a:xfrm>
        </p:grpSpPr>
        <p:sp>
          <p:nvSpPr>
            <p:cNvPr id="147461" name="45 CuadroTexto"/>
            <p:cNvSpPr txBox="1">
              <a:spLocks noChangeArrowheads="1"/>
            </p:cNvSpPr>
            <p:nvPr/>
          </p:nvSpPr>
          <p:spPr bwMode="auto">
            <a:xfrm>
              <a:off x="3193190" y="1362911"/>
              <a:ext cx="516574" cy="33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164</a:t>
              </a:r>
            </a:p>
          </p:txBody>
        </p:sp>
        <p:cxnSp>
          <p:nvCxnSpPr>
            <p:cNvPr id="147462" name="46 Conector recto de flecha"/>
            <p:cNvCxnSpPr>
              <a:cxnSpLocks noChangeShapeType="1"/>
            </p:cNvCxnSpPr>
            <p:nvPr/>
          </p:nvCxnSpPr>
          <p:spPr bwMode="auto">
            <a:xfrm>
              <a:off x="3619362" y="1522703"/>
              <a:ext cx="38743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JVSB\powerpoint\Poleas\Diapositivas\044.JPG"/>
          <p:cNvPicPr>
            <a:picLocks noChangeAspect="1" noChangeArrowheads="1"/>
          </p:cNvPicPr>
          <p:nvPr/>
        </p:nvPicPr>
        <p:blipFill>
          <a:blip r:embed="rId2" cstate="print"/>
          <a:srcRect b="3619"/>
          <a:stretch>
            <a:fillRect/>
          </a:stretch>
        </p:blipFill>
        <p:spPr bwMode="auto">
          <a:xfrm>
            <a:off x="2400300" y="0"/>
            <a:ext cx="4627563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5" name="47 CuadroTexto"/>
          <p:cNvSpPr txBox="1">
            <a:spLocks noChangeArrowheads="1"/>
          </p:cNvSpPr>
          <p:nvPr/>
        </p:nvSpPr>
        <p:spPr bwMode="auto">
          <a:xfrm>
            <a:off x="4351338" y="6127750"/>
            <a:ext cx="725487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110 p</a:t>
            </a:r>
          </a:p>
        </p:txBody>
      </p:sp>
      <p:sp>
        <p:nvSpPr>
          <p:cNvPr id="148484" name="46 CuadroTexto"/>
          <p:cNvSpPr txBox="1">
            <a:spLocks noChangeArrowheads="1"/>
          </p:cNvSpPr>
          <p:nvPr/>
        </p:nvSpPr>
        <p:spPr bwMode="auto">
          <a:xfrm>
            <a:off x="4349750" y="3141663"/>
            <a:ext cx="725488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164 p</a:t>
            </a: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3344863" y="244475"/>
            <a:ext cx="3079750" cy="3079750"/>
            <a:chOff x="1101963" y="1672884"/>
            <a:chExt cx="3080084" cy="3080084"/>
          </a:xfrm>
        </p:grpSpPr>
        <p:sp>
          <p:nvSpPr>
            <p:cNvPr id="148486" name="50 Elipse"/>
            <p:cNvSpPr>
              <a:spLocks noChangeArrowheads="1"/>
            </p:cNvSpPr>
            <p:nvPr/>
          </p:nvSpPr>
          <p:spPr bwMode="auto">
            <a:xfrm rot="10800000">
              <a:off x="1101963" y="167288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48487" name="103 Grupo"/>
            <p:cNvGrpSpPr>
              <a:grpSpLocks/>
            </p:cNvGrpSpPr>
            <p:nvPr/>
          </p:nvGrpSpPr>
          <p:grpSpPr bwMode="auto">
            <a:xfrm rot="10800000">
              <a:off x="2380111" y="1766170"/>
              <a:ext cx="1653270" cy="2817280"/>
              <a:chOff x="305185" y="2054026"/>
              <a:chExt cx="1685704" cy="2872552"/>
            </a:xfrm>
          </p:grpSpPr>
          <p:sp>
            <p:nvSpPr>
              <p:cNvPr id="148492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81815" y="3317553"/>
                <a:ext cx="794958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sp>
            <p:nvSpPr>
              <p:cNvPr id="148493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05185" y="2578730"/>
                <a:ext cx="871589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grpSp>
            <p:nvGrpSpPr>
              <p:cNvPr id="148494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872552"/>
                <a:chOff x="1122176" y="2054026"/>
                <a:chExt cx="868713" cy="2872552"/>
              </a:xfrm>
            </p:grpSpPr>
            <p:sp>
              <p:nvSpPr>
                <p:cNvPr id="148495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rgbClr val="C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8496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4852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48497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8498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8499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48500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8501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4851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2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48502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503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60272"/>
                  <a:ext cx="868713" cy="76630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504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8505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4850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0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0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0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4851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 rot="10800000">
              <a:off x="1146418" y="1730040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  <p:grpSp>
          <p:nvGrpSpPr>
            <p:cNvPr id="148489" name="44 Grupo"/>
            <p:cNvGrpSpPr>
              <a:grpSpLocks/>
            </p:cNvGrpSpPr>
            <p:nvPr/>
          </p:nvGrpSpPr>
          <p:grpSpPr bwMode="auto">
            <a:xfrm>
              <a:off x="1539758" y="2352469"/>
              <a:ext cx="788551" cy="307777"/>
              <a:chOff x="6936979" y="667169"/>
              <a:chExt cx="697918" cy="286208"/>
            </a:xfrm>
          </p:grpSpPr>
          <p:sp>
            <p:nvSpPr>
              <p:cNvPr id="148490" name="45 CuadroTexto"/>
              <p:cNvSpPr txBox="1">
                <a:spLocks noChangeArrowheads="1"/>
              </p:cNvSpPr>
              <p:nvPr/>
            </p:nvSpPr>
            <p:spPr bwMode="auto">
              <a:xfrm>
                <a:off x="6936979" y="667169"/>
                <a:ext cx="457201" cy="28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400"/>
                  <a:t>136</a:t>
                </a:r>
              </a:p>
            </p:txBody>
          </p:sp>
          <p:cxnSp>
            <p:nvCxnSpPr>
              <p:cNvPr id="148491" name="46 Conector recto de flecha"/>
              <p:cNvCxnSpPr>
                <a:cxnSpLocks noChangeShapeType="1"/>
              </p:cNvCxnSpPr>
              <p:nvPr/>
            </p:nvCxnSpPr>
            <p:spPr bwMode="auto">
              <a:xfrm>
                <a:off x="7291996" y="827412"/>
                <a:ext cx="342901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graphicFrame>
        <p:nvGraphicFramePr>
          <p:cNvPr id="370691" name="Group 3"/>
          <p:cNvGraphicFramePr>
            <a:graphicFrameLocks noGrp="1"/>
          </p:cNvGraphicFramePr>
          <p:nvPr/>
        </p:nvGraphicFramePr>
        <p:xfrm>
          <a:off x="1828800" y="1447800"/>
          <a:ext cx="5156200" cy="4572000"/>
        </p:xfrm>
        <a:graphic>
          <a:graphicData uri="http://schemas.openxmlformats.org/drawingml/2006/table">
            <a:tbl>
              <a:tblPr/>
              <a:tblGrid>
                <a:gridCol w="2736850"/>
                <a:gridCol w="241935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Peso 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695575" y="3800475"/>
            <a:ext cx="938213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32088" y="5284788"/>
            <a:ext cx="936625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272088" y="4537075"/>
            <a:ext cx="938212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19388" y="3040063"/>
            <a:ext cx="938212" cy="652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671763" y="4572000"/>
            <a:ext cx="938212" cy="6064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260975" y="3063875"/>
            <a:ext cx="938213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5367338" y="3800475"/>
            <a:ext cx="938212" cy="6524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213350" y="5284788"/>
            <a:ext cx="938213" cy="6524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457200" y="2747963"/>
            <a:ext cx="8153400" cy="121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solidFill>
                  <a:srgbClr val="202084"/>
                </a:solidFill>
                <a:latin typeface="Calibri" pitchFamily="34" charset="0"/>
              </a:rPr>
              <a:t>SÍ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QUE DEPENDE DEL PESO DE LA POLEA.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4643438"/>
            <a:ext cx="8153400" cy="533400"/>
          </a:xfrm>
          <a:prstGeom prst="rect">
            <a:avLst/>
          </a:prstGeom>
          <a:solidFill>
            <a:srgbClr val="2020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¿Qué forma tiene la relación existente entre ambas fuerzas?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animBg="1" autoUpdateAnimBg="0"/>
      <p:bldP spid="4" grpId="0" animBg="1" autoUpdateAnimBg="0"/>
      <p:bldP spid="4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87 Rectángulo"/>
          <p:cNvSpPr>
            <a:spLocks noChangeArrowheads="1"/>
          </p:cNvSpPr>
          <p:nvPr/>
        </p:nvSpPr>
        <p:spPr bwMode="auto">
          <a:xfrm>
            <a:off x="914400" y="1389063"/>
            <a:ext cx="4810125" cy="435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51555" name="3 Rectángulo"/>
          <p:cNvSpPr>
            <a:spLocks noChangeArrowheads="1"/>
          </p:cNvSpPr>
          <p:nvPr/>
        </p:nvSpPr>
        <p:spPr bwMode="auto">
          <a:xfrm>
            <a:off x="900113" y="1376363"/>
            <a:ext cx="4821237" cy="435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151556" name="19 Conector recto"/>
          <p:cNvCxnSpPr>
            <a:cxnSpLocks noChangeShapeType="1"/>
          </p:cNvCxnSpPr>
          <p:nvPr/>
        </p:nvCxnSpPr>
        <p:spPr bwMode="auto">
          <a:xfrm>
            <a:off x="889000" y="342265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57" name="19 Conector recto"/>
          <p:cNvCxnSpPr>
            <a:cxnSpLocks noChangeShapeType="1"/>
          </p:cNvCxnSpPr>
          <p:nvPr/>
        </p:nvCxnSpPr>
        <p:spPr bwMode="auto">
          <a:xfrm>
            <a:off x="889000" y="4016375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58" name="19 Conector recto"/>
          <p:cNvCxnSpPr>
            <a:cxnSpLocks noChangeShapeType="1"/>
          </p:cNvCxnSpPr>
          <p:nvPr/>
        </p:nvCxnSpPr>
        <p:spPr bwMode="auto">
          <a:xfrm>
            <a:off x="889000" y="137636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559" name="24 Conector recto"/>
          <p:cNvCxnSpPr>
            <a:cxnSpLocks noChangeShapeType="1"/>
          </p:cNvCxnSpPr>
          <p:nvPr/>
        </p:nvCxnSpPr>
        <p:spPr bwMode="auto">
          <a:xfrm>
            <a:off x="889000" y="283686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560" name="25 Conector recto"/>
          <p:cNvCxnSpPr>
            <a:cxnSpLocks noChangeShapeType="1"/>
          </p:cNvCxnSpPr>
          <p:nvPr/>
        </p:nvCxnSpPr>
        <p:spPr bwMode="auto">
          <a:xfrm>
            <a:off x="3822700" y="1387475"/>
            <a:ext cx="0" cy="4346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2822575" y="5765800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10" name="9 Conector recto"/>
          <p:cNvCxnSpPr>
            <a:cxnSpLocks noChangeShapeType="1"/>
            <a:stCxn id="8" idx="7"/>
          </p:cNvCxnSpPr>
          <p:nvPr/>
        </p:nvCxnSpPr>
        <p:spPr bwMode="auto">
          <a:xfrm flipH="1">
            <a:off x="914400" y="1746250"/>
            <a:ext cx="4829175" cy="2398713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</p:spPr>
      </p:cxnSp>
      <p:sp>
        <p:nvSpPr>
          <p:cNvPr id="6" name="5 Elipse"/>
          <p:cNvSpPr>
            <a:spLocks noChangeArrowheads="1"/>
          </p:cNvSpPr>
          <p:nvPr/>
        </p:nvSpPr>
        <p:spPr bwMode="auto">
          <a:xfrm>
            <a:off x="2325688" y="3370263"/>
            <a:ext cx="95250" cy="95250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5662613" y="1731963"/>
            <a:ext cx="95250" cy="95250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151565" name="19 Conector recto"/>
          <p:cNvCxnSpPr>
            <a:cxnSpLocks noChangeShapeType="1"/>
          </p:cNvCxnSpPr>
          <p:nvPr/>
        </p:nvCxnSpPr>
        <p:spPr bwMode="auto">
          <a:xfrm>
            <a:off x="889000" y="165100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66" name="19 Conector recto"/>
          <p:cNvCxnSpPr>
            <a:cxnSpLocks noChangeShapeType="1"/>
          </p:cNvCxnSpPr>
          <p:nvPr/>
        </p:nvCxnSpPr>
        <p:spPr bwMode="auto">
          <a:xfrm>
            <a:off x="889000" y="223361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67" name="19 Conector recto"/>
          <p:cNvCxnSpPr>
            <a:cxnSpLocks noChangeShapeType="1"/>
          </p:cNvCxnSpPr>
          <p:nvPr/>
        </p:nvCxnSpPr>
        <p:spPr bwMode="auto">
          <a:xfrm>
            <a:off x="889000" y="4554538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68" name="19 Conector recto"/>
          <p:cNvCxnSpPr>
            <a:cxnSpLocks noChangeShapeType="1"/>
          </p:cNvCxnSpPr>
          <p:nvPr/>
        </p:nvCxnSpPr>
        <p:spPr bwMode="auto">
          <a:xfrm>
            <a:off x="889000" y="513715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69" name="19 Conector recto"/>
          <p:cNvCxnSpPr>
            <a:cxnSpLocks noChangeShapeType="1"/>
          </p:cNvCxnSpPr>
          <p:nvPr/>
        </p:nvCxnSpPr>
        <p:spPr bwMode="auto">
          <a:xfrm rot="-5400000">
            <a:off x="2222500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70" name="19 Conector recto"/>
          <p:cNvCxnSpPr>
            <a:cxnSpLocks noChangeShapeType="1"/>
          </p:cNvCxnSpPr>
          <p:nvPr/>
        </p:nvCxnSpPr>
        <p:spPr bwMode="auto">
          <a:xfrm rot="-5400000">
            <a:off x="2817813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71" name="19 Conector recto"/>
          <p:cNvCxnSpPr>
            <a:cxnSpLocks noChangeShapeType="1"/>
          </p:cNvCxnSpPr>
          <p:nvPr/>
        </p:nvCxnSpPr>
        <p:spPr bwMode="auto">
          <a:xfrm rot="-5400000">
            <a:off x="519113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72" name="19 Conector recto"/>
          <p:cNvCxnSpPr>
            <a:cxnSpLocks noChangeShapeType="1"/>
          </p:cNvCxnSpPr>
          <p:nvPr/>
        </p:nvCxnSpPr>
        <p:spPr bwMode="auto">
          <a:xfrm rot="-5400000">
            <a:off x="1103313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73" name="19 Conector recto"/>
          <p:cNvCxnSpPr>
            <a:cxnSpLocks noChangeShapeType="1"/>
          </p:cNvCxnSpPr>
          <p:nvPr/>
        </p:nvCxnSpPr>
        <p:spPr bwMode="auto">
          <a:xfrm rot="-5400000">
            <a:off x="-681037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51574" name="19 Conector recto"/>
          <p:cNvCxnSpPr>
            <a:cxnSpLocks noChangeShapeType="1"/>
          </p:cNvCxnSpPr>
          <p:nvPr/>
        </p:nvCxnSpPr>
        <p:spPr bwMode="auto">
          <a:xfrm rot="-5400000">
            <a:off x="-85725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51575" name="89 CuadroTexto"/>
          <p:cNvSpPr txBox="1">
            <a:spLocks noChangeArrowheads="1"/>
          </p:cNvSpPr>
          <p:nvPr/>
        </p:nvSpPr>
        <p:spPr bwMode="auto">
          <a:xfrm>
            <a:off x="355600" y="2624138"/>
            <a:ext cx="61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51576" name="90 CuadroTexto"/>
          <p:cNvSpPr txBox="1">
            <a:spLocks noChangeArrowheads="1"/>
          </p:cNvSpPr>
          <p:nvPr/>
        </p:nvSpPr>
        <p:spPr bwMode="auto">
          <a:xfrm>
            <a:off x="3538538" y="5748338"/>
            <a:ext cx="617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51577" name="91 CuadroTexto"/>
          <p:cNvSpPr txBox="1">
            <a:spLocks noChangeArrowheads="1"/>
          </p:cNvSpPr>
          <p:nvPr/>
        </p:nvSpPr>
        <p:spPr bwMode="auto">
          <a:xfrm>
            <a:off x="142875" y="819150"/>
            <a:ext cx="2517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</a:rPr>
              <a:t>F</a:t>
            </a:r>
            <a:r>
              <a:rPr lang="es-ES_tradnl" baseline="-25000">
                <a:solidFill>
                  <a:srgbClr val="000000"/>
                </a:solidFill>
              </a:rPr>
              <a:t>aplicada</a:t>
            </a:r>
            <a:r>
              <a:rPr lang="es-ES_tradnl">
                <a:solidFill>
                  <a:srgbClr val="000000"/>
                </a:solidFill>
              </a:rPr>
              <a:t> (pondios)</a:t>
            </a:r>
          </a:p>
        </p:txBody>
      </p:sp>
      <p:sp>
        <p:nvSpPr>
          <p:cNvPr id="151578" name="92 CuadroTexto"/>
          <p:cNvSpPr txBox="1">
            <a:spLocks noChangeArrowheads="1"/>
          </p:cNvSpPr>
          <p:nvPr/>
        </p:nvSpPr>
        <p:spPr bwMode="auto">
          <a:xfrm>
            <a:off x="2398713" y="6103938"/>
            <a:ext cx="251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</a:rPr>
              <a:t>P</a:t>
            </a:r>
            <a:r>
              <a:rPr lang="es-ES_tradnl" baseline="-25000">
                <a:solidFill>
                  <a:srgbClr val="000000"/>
                </a:solidFill>
              </a:rPr>
              <a:t>polea</a:t>
            </a:r>
            <a:r>
              <a:rPr lang="es-ES_tradnl">
                <a:solidFill>
                  <a:srgbClr val="000000"/>
                </a:solidFill>
              </a:rPr>
              <a:t> (pondios)</a:t>
            </a:r>
          </a:p>
        </p:txBody>
      </p:sp>
      <p:cxnSp>
        <p:nvCxnSpPr>
          <p:cNvPr id="151579" name="19 Conector recto"/>
          <p:cNvCxnSpPr>
            <a:cxnSpLocks noChangeShapeType="1"/>
          </p:cNvCxnSpPr>
          <p:nvPr/>
        </p:nvCxnSpPr>
        <p:spPr bwMode="auto">
          <a:xfrm rot="-5400000">
            <a:off x="3375025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51580" name="49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2020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FFFFFF"/>
                </a:solidFill>
              </a:rPr>
              <a:t>Representando gráficamente los valores obtenidos:</a:t>
            </a:r>
          </a:p>
        </p:txBody>
      </p:sp>
      <p:graphicFrame>
        <p:nvGraphicFramePr>
          <p:cNvPr id="60" name="Group 3"/>
          <p:cNvGraphicFramePr>
            <a:graphicFrameLocks noGrp="1"/>
          </p:cNvGraphicFramePr>
          <p:nvPr/>
        </p:nvGraphicFramePr>
        <p:xfrm>
          <a:off x="6084888" y="1412875"/>
          <a:ext cx="2592288" cy="4320481"/>
        </p:xfrm>
        <a:graphic>
          <a:graphicData uri="http://schemas.openxmlformats.org/drawingml/2006/table">
            <a:tbl>
              <a:tblPr/>
              <a:tblGrid>
                <a:gridCol w="1375956"/>
                <a:gridCol w="1216332"/>
              </a:tblGrid>
              <a:tr h="1318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 la polea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Fuerza aplicada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5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5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5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75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62" name="61 Rectángulo"/>
          <p:cNvSpPr>
            <a:spLocks noChangeArrowheads="1"/>
          </p:cNvSpPr>
          <p:nvPr/>
        </p:nvSpPr>
        <p:spPr bwMode="auto">
          <a:xfrm>
            <a:off x="6227763" y="2781300"/>
            <a:ext cx="938212" cy="6524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64" name="63 Rectángulo"/>
          <p:cNvSpPr>
            <a:spLocks noChangeArrowheads="1"/>
          </p:cNvSpPr>
          <p:nvPr/>
        </p:nvSpPr>
        <p:spPr bwMode="auto">
          <a:xfrm>
            <a:off x="7596188" y="2781300"/>
            <a:ext cx="938212" cy="5762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6296025" y="3614738"/>
            <a:ext cx="938213" cy="546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67" name="66 Rectángulo"/>
          <p:cNvSpPr>
            <a:spLocks noChangeArrowheads="1"/>
          </p:cNvSpPr>
          <p:nvPr/>
        </p:nvSpPr>
        <p:spPr bwMode="auto">
          <a:xfrm>
            <a:off x="7618413" y="3535363"/>
            <a:ext cx="938212" cy="5762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68" name="67 Rectángulo"/>
          <p:cNvSpPr>
            <a:spLocks noChangeArrowheads="1"/>
          </p:cNvSpPr>
          <p:nvPr/>
        </p:nvSpPr>
        <p:spPr bwMode="auto">
          <a:xfrm>
            <a:off x="6262688" y="4300538"/>
            <a:ext cx="938212" cy="5794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70" name="69 Rectángulo"/>
          <p:cNvSpPr>
            <a:spLocks noChangeArrowheads="1"/>
          </p:cNvSpPr>
          <p:nvPr/>
        </p:nvSpPr>
        <p:spPr bwMode="auto">
          <a:xfrm>
            <a:off x="7631113" y="4300538"/>
            <a:ext cx="938212" cy="5762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72" name="71 Rectángulo"/>
          <p:cNvSpPr>
            <a:spLocks noChangeArrowheads="1"/>
          </p:cNvSpPr>
          <p:nvPr/>
        </p:nvSpPr>
        <p:spPr bwMode="auto">
          <a:xfrm>
            <a:off x="6238875" y="5032375"/>
            <a:ext cx="938213" cy="625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73" name="72 Rectángulo"/>
          <p:cNvSpPr>
            <a:spLocks noChangeArrowheads="1"/>
          </p:cNvSpPr>
          <p:nvPr/>
        </p:nvSpPr>
        <p:spPr bwMode="auto">
          <a:xfrm>
            <a:off x="7607300" y="5032375"/>
            <a:ext cx="938213" cy="576263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cxnSp>
        <p:nvCxnSpPr>
          <p:cNvPr id="79" name="78 Conector recto"/>
          <p:cNvCxnSpPr>
            <a:cxnSpLocks noChangeShapeType="1"/>
          </p:cNvCxnSpPr>
          <p:nvPr/>
        </p:nvCxnSpPr>
        <p:spPr bwMode="auto">
          <a:xfrm flipV="1">
            <a:off x="904875" y="3870325"/>
            <a:ext cx="573088" cy="4763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81" name="80 Conector recto"/>
          <p:cNvCxnSpPr>
            <a:cxnSpLocks noChangeShapeType="1"/>
            <a:stCxn id="5" idx="4"/>
          </p:cNvCxnSpPr>
          <p:nvPr/>
        </p:nvCxnSpPr>
        <p:spPr bwMode="auto">
          <a:xfrm flipH="1">
            <a:off x="1485900" y="3917950"/>
            <a:ext cx="1588" cy="18161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82" name="81 Conector recto"/>
          <p:cNvCxnSpPr>
            <a:cxnSpLocks noChangeShapeType="1"/>
            <a:endCxn id="6" idx="2"/>
          </p:cNvCxnSpPr>
          <p:nvPr/>
        </p:nvCxnSpPr>
        <p:spPr bwMode="auto">
          <a:xfrm flipV="1">
            <a:off x="900113" y="3417888"/>
            <a:ext cx="1425575" cy="635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84" name="83 Conector recto"/>
          <p:cNvCxnSpPr>
            <a:cxnSpLocks noChangeShapeType="1"/>
            <a:stCxn id="6" idx="4"/>
          </p:cNvCxnSpPr>
          <p:nvPr/>
        </p:nvCxnSpPr>
        <p:spPr bwMode="auto">
          <a:xfrm flipH="1">
            <a:off x="2371725" y="3465513"/>
            <a:ext cx="1588" cy="226853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95" name="94 Conector recto"/>
          <p:cNvCxnSpPr>
            <a:cxnSpLocks noChangeShapeType="1"/>
            <a:endCxn id="7" idx="6"/>
          </p:cNvCxnSpPr>
          <p:nvPr/>
        </p:nvCxnSpPr>
        <p:spPr bwMode="auto">
          <a:xfrm flipV="1">
            <a:off x="909638" y="3121025"/>
            <a:ext cx="2105025" cy="7938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97" name="96 Conector recto"/>
          <p:cNvCxnSpPr>
            <a:cxnSpLocks noChangeShapeType="1"/>
            <a:stCxn id="7" idx="4"/>
          </p:cNvCxnSpPr>
          <p:nvPr/>
        </p:nvCxnSpPr>
        <p:spPr bwMode="auto">
          <a:xfrm flipH="1">
            <a:off x="2962275" y="3168650"/>
            <a:ext cx="4763" cy="25654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99" name="98 Conector recto"/>
          <p:cNvCxnSpPr>
            <a:cxnSpLocks noChangeShapeType="1"/>
          </p:cNvCxnSpPr>
          <p:nvPr/>
        </p:nvCxnSpPr>
        <p:spPr bwMode="auto">
          <a:xfrm>
            <a:off x="5715000" y="1790700"/>
            <a:ext cx="0" cy="394335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00" name="99 Conector recto"/>
          <p:cNvCxnSpPr>
            <a:cxnSpLocks noChangeShapeType="1"/>
          </p:cNvCxnSpPr>
          <p:nvPr/>
        </p:nvCxnSpPr>
        <p:spPr bwMode="auto">
          <a:xfrm>
            <a:off x="914400" y="1782763"/>
            <a:ext cx="47529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5" name="4 Elipse"/>
          <p:cNvSpPr>
            <a:spLocks noChangeArrowheads="1"/>
          </p:cNvSpPr>
          <p:nvPr/>
        </p:nvSpPr>
        <p:spPr bwMode="auto">
          <a:xfrm>
            <a:off x="1439863" y="3822700"/>
            <a:ext cx="95250" cy="95250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Elipse"/>
          <p:cNvSpPr>
            <a:spLocks noChangeArrowheads="1"/>
          </p:cNvSpPr>
          <p:nvPr/>
        </p:nvSpPr>
        <p:spPr bwMode="auto">
          <a:xfrm>
            <a:off x="2919413" y="3073400"/>
            <a:ext cx="95250" cy="95250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8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70" grpId="0" animBg="1"/>
      <p:bldP spid="72" grpId="0" animBg="1"/>
      <p:bldP spid="73" grpId="0" animBg="1"/>
      <p:bldP spid="5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9 Rectángulo"/>
          <p:cNvSpPr>
            <a:spLocks noChangeArrowheads="1"/>
          </p:cNvSpPr>
          <p:nvPr/>
        </p:nvSpPr>
        <p:spPr bwMode="auto">
          <a:xfrm>
            <a:off x="5762625" y="1139825"/>
            <a:ext cx="3152775" cy="4897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5" name="44 Rectángulo"/>
          <p:cNvSpPr>
            <a:spLocks noChangeArrowheads="1"/>
          </p:cNvSpPr>
          <p:nvPr/>
        </p:nvSpPr>
        <p:spPr bwMode="auto">
          <a:xfrm>
            <a:off x="6049963" y="5216525"/>
            <a:ext cx="2625725" cy="695325"/>
          </a:xfrm>
          <a:prstGeom prst="rect">
            <a:avLst/>
          </a:prstGeom>
          <a:solidFill>
            <a:srgbClr val="FFFF9B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s-ES_tradnl">
              <a:ln w="28575">
                <a:solidFill>
                  <a:schemeClr val="tx1"/>
                </a:solidFill>
              </a:ln>
              <a:latin typeface="Times New Roman" charset="0"/>
              <a:cs typeface="+mn-cs"/>
            </a:endParaRPr>
          </a:p>
        </p:txBody>
      </p:sp>
      <p:sp>
        <p:nvSpPr>
          <p:cNvPr id="2053" name="87 Rectángulo"/>
          <p:cNvSpPr>
            <a:spLocks noChangeArrowheads="1"/>
          </p:cNvSpPr>
          <p:nvPr/>
        </p:nvSpPr>
        <p:spPr bwMode="auto">
          <a:xfrm>
            <a:off x="739775" y="1389063"/>
            <a:ext cx="4810125" cy="435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2054" name="3 Rectángulo"/>
          <p:cNvSpPr>
            <a:spLocks noChangeArrowheads="1"/>
          </p:cNvSpPr>
          <p:nvPr/>
        </p:nvSpPr>
        <p:spPr bwMode="auto">
          <a:xfrm>
            <a:off x="725488" y="1376363"/>
            <a:ext cx="4821237" cy="435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2055" name="19 Conector recto"/>
          <p:cNvCxnSpPr>
            <a:cxnSpLocks noChangeShapeType="1"/>
          </p:cNvCxnSpPr>
          <p:nvPr/>
        </p:nvCxnSpPr>
        <p:spPr bwMode="auto">
          <a:xfrm>
            <a:off x="714375" y="342265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56" name="19 Conector recto"/>
          <p:cNvCxnSpPr>
            <a:cxnSpLocks noChangeShapeType="1"/>
          </p:cNvCxnSpPr>
          <p:nvPr/>
        </p:nvCxnSpPr>
        <p:spPr bwMode="auto">
          <a:xfrm>
            <a:off x="714375" y="4016375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57" name="19 Conector recto"/>
          <p:cNvCxnSpPr>
            <a:cxnSpLocks noChangeShapeType="1"/>
          </p:cNvCxnSpPr>
          <p:nvPr/>
        </p:nvCxnSpPr>
        <p:spPr bwMode="auto">
          <a:xfrm>
            <a:off x="714375" y="137636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24 Conector recto"/>
          <p:cNvCxnSpPr>
            <a:cxnSpLocks noChangeShapeType="1"/>
          </p:cNvCxnSpPr>
          <p:nvPr/>
        </p:nvCxnSpPr>
        <p:spPr bwMode="auto">
          <a:xfrm>
            <a:off x="714375" y="283686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9" name="25 Conector recto"/>
          <p:cNvCxnSpPr>
            <a:cxnSpLocks noChangeShapeType="1"/>
          </p:cNvCxnSpPr>
          <p:nvPr/>
        </p:nvCxnSpPr>
        <p:spPr bwMode="auto">
          <a:xfrm>
            <a:off x="3648075" y="1387475"/>
            <a:ext cx="0" cy="4346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24 Conector recto"/>
          <p:cNvCxnSpPr>
            <a:cxnSpLocks noChangeShapeType="1"/>
          </p:cNvCxnSpPr>
          <p:nvPr/>
        </p:nvCxnSpPr>
        <p:spPr bwMode="auto">
          <a:xfrm>
            <a:off x="760413" y="3133725"/>
            <a:ext cx="203676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</p:cxn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374650" y="298767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2647950" y="5765800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25" name="25 Conector recto"/>
          <p:cNvCxnSpPr>
            <a:cxnSpLocks noChangeShapeType="1"/>
          </p:cNvCxnSpPr>
          <p:nvPr/>
        </p:nvCxnSpPr>
        <p:spPr bwMode="auto">
          <a:xfrm>
            <a:off x="2792413" y="3168650"/>
            <a:ext cx="9525" cy="25654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374650" y="394811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solidFill>
                  <a:srgbClr val="FF0000"/>
                </a:solidFill>
              </a:rPr>
              <a:t>55</a:t>
            </a:r>
          </a:p>
        </p:txBody>
      </p:sp>
      <p:cxnSp>
        <p:nvCxnSpPr>
          <p:cNvPr id="2065" name="19 Conector recto"/>
          <p:cNvCxnSpPr>
            <a:cxnSpLocks noChangeShapeType="1"/>
          </p:cNvCxnSpPr>
          <p:nvPr/>
        </p:nvCxnSpPr>
        <p:spPr bwMode="auto">
          <a:xfrm>
            <a:off x="714375" y="165100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66" name="19 Conector recto"/>
          <p:cNvCxnSpPr>
            <a:cxnSpLocks noChangeShapeType="1"/>
          </p:cNvCxnSpPr>
          <p:nvPr/>
        </p:nvCxnSpPr>
        <p:spPr bwMode="auto">
          <a:xfrm>
            <a:off x="714375" y="2233613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67" name="19 Conector recto"/>
          <p:cNvCxnSpPr>
            <a:cxnSpLocks noChangeShapeType="1"/>
          </p:cNvCxnSpPr>
          <p:nvPr/>
        </p:nvCxnSpPr>
        <p:spPr bwMode="auto">
          <a:xfrm>
            <a:off x="714375" y="4554538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68" name="19 Conector recto"/>
          <p:cNvCxnSpPr>
            <a:cxnSpLocks noChangeShapeType="1"/>
          </p:cNvCxnSpPr>
          <p:nvPr/>
        </p:nvCxnSpPr>
        <p:spPr bwMode="auto">
          <a:xfrm>
            <a:off x="714375" y="5137150"/>
            <a:ext cx="4845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69" name="19 Conector recto"/>
          <p:cNvCxnSpPr>
            <a:cxnSpLocks noChangeShapeType="1"/>
          </p:cNvCxnSpPr>
          <p:nvPr/>
        </p:nvCxnSpPr>
        <p:spPr bwMode="auto">
          <a:xfrm rot="-5400000">
            <a:off x="2047875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70" name="19 Conector recto"/>
          <p:cNvCxnSpPr>
            <a:cxnSpLocks noChangeShapeType="1"/>
          </p:cNvCxnSpPr>
          <p:nvPr/>
        </p:nvCxnSpPr>
        <p:spPr bwMode="auto">
          <a:xfrm rot="-5400000">
            <a:off x="2643188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71" name="19 Conector recto"/>
          <p:cNvCxnSpPr>
            <a:cxnSpLocks noChangeShapeType="1"/>
          </p:cNvCxnSpPr>
          <p:nvPr/>
        </p:nvCxnSpPr>
        <p:spPr bwMode="auto">
          <a:xfrm rot="-5400000">
            <a:off x="344488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72" name="19 Conector recto"/>
          <p:cNvCxnSpPr>
            <a:cxnSpLocks noChangeShapeType="1"/>
          </p:cNvCxnSpPr>
          <p:nvPr/>
        </p:nvCxnSpPr>
        <p:spPr bwMode="auto">
          <a:xfrm rot="-5400000">
            <a:off x="928688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73" name="19 Conector recto"/>
          <p:cNvCxnSpPr>
            <a:cxnSpLocks noChangeShapeType="1"/>
          </p:cNvCxnSpPr>
          <p:nvPr/>
        </p:nvCxnSpPr>
        <p:spPr bwMode="auto">
          <a:xfrm rot="-5400000">
            <a:off x="-855662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74" name="19 Conector recto"/>
          <p:cNvCxnSpPr>
            <a:cxnSpLocks noChangeShapeType="1"/>
          </p:cNvCxnSpPr>
          <p:nvPr/>
        </p:nvCxnSpPr>
        <p:spPr bwMode="auto">
          <a:xfrm rot="-5400000">
            <a:off x="-260350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237288" y="1857375"/>
          <a:ext cx="2233612" cy="3970338"/>
        </p:xfrm>
        <a:graphic>
          <a:graphicData uri="http://schemas.openxmlformats.org/presentationml/2006/ole">
            <p:oleObj spid="_x0000_s2050" name="Ecuación" r:id="rId3" imgW="1485720" imgH="2641320" progId="Equation.3">
              <p:embed/>
            </p:oleObj>
          </a:graphicData>
        </a:graphic>
      </p:graphicFrame>
      <p:sp>
        <p:nvSpPr>
          <p:cNvPr id="2075" name="73 CuadroTexto"/>
          <p:cNvSpPr txBox="1">
            <a:spLocks noChangeArrowheads="1"/>
          </p:cNvSpPr>
          <p:nvPr/>
        </p:nvSpPr>
        <p:spPr bwMode="auto">
          <a:xfrm>
            <a:off x="6115050" y="1284288"/>
            <a:ext cx="2617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De la gráfica se deduce: </a:t>
            </a:r>
          </a:p>
        </p:txBody>
      </p:sp>
      <p:sp>
        <p:nvSpPr>
          <p:cNvPr id="2076" name="66 CuadroTexto"/>
          <p:cNvSpPr txBox="1"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2020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200" b="1">
                <a:solidFill>
                  <a:schemeClr val="bg1"/>
                </a:solidFill>
              </a:rPr>
              <a:t>Determinación de la relación entre la fuerza aplicada y el peso de la polea.</a:t>
            </a:r>
          </a:p>
        </p:txBody>
      </p:sp>
      <p:sp>
        <p:nvSpPr>
          <p:cNvPr id="77" name="76 Rectángulo"/>
          <p:cNvSpPr>
            <a:spLocks noChangeArrowheads="1"/>
          </p:cNvSpPr>
          <p:nvPr/>
        </p:nvSpPr>
        <p:spPr bwMode="auto">
          <a:xfrm>
            <a:off x="6213475" y="2568575"/>
            <a:ext cx="2446338" cy="625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9" name="78 Rectángulo"/>
          <p:cNvSpPr>
            <a:spLocks noChangeArrowheads="1"/>
          </p:cNvSpPr>
          <p:nvPr/>
        </p:nvSpPr>
        <p:spPr bwMode="auto">
          <a:xfrm>
            <a:off x="6362700" y="3244850"/>
            <a:ext cx="2112963" cy="625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0" name="79 Rectángulo"/>
          <p:cNvSpPr>
            <a:spLocks noChangeArrowheads="1"/>
          </p:cNvSpPr>
          <p:nvPr/>
        </p:nvSpPr>
        <p:spPr bwMode="auto">
          <a:xfrm>
            <a:off x="6011863" y="3883025"/>
            <a:ext cx="2625725" cy="638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1" name="80 Rectángulo"/>
          <p:cNvSpPr>
            <a:spLocks noChangeArrowheads="1"/>
          </p:cNvSpPr>
          <p:nvPr/>
        </p:nvSpPr>
        <p:spPr bwMode="auto">
          <a:xfrm>
            <a:off x="5975350" y="4576763"/>
            <a:ext cx="2625725" cy="596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2" name="81 Rectángulo"/>
          <p:cNvSpPr>
            <a:spLocks noChangeArrowheads="1"/>
          </p:cNvSpPr>
          <p:nvPr/>
        </p:nvSpPr>
        <p:spPr bwMode="auto">
          <a:xfrm>
            <a:off x="6251575" y="1916113"/>
            <a:ext cx="2428875" cy="676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36" name="35 Triángulo rectángulo"/>
          <p:cNvSpPr/>
          <p:nvPr/>
        </p:nvSpPr>
        <p:spPr bwMode="auto">
          <a:xfrm flipH="1">
            <a:off x="739775" y="3141663"/>
            <a:ext cx="2046288" cy="998537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_tradnl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pSp>
        <p:nvGrpSpPr>
          <p:cNvPr id="2" name="74 Grupo"/>
          <p:cNvGrpSpPr>
            <a:grpSpLocks/>
          </p:cNvGrpSpPr>
          <p:nvPr/>
        </p:nvGrpSpPr>
        <p:grpSpPr bwMode="auto">
          <a:xfrm>
            <a:off x="1227138" y="3606800"/>
            <a:ext cx="769937" cy="842963"/>
            <a:chOff x="1405890" y="3629295"/>
            <a:chExt cx="763906" cy="830579"/>
          </a:xfrm>
        </p:grpSpPr>
        <p:sp>
          <p:nvSpPr>
            <p:cNvPr id="37" name="36 Arco"/>
            <p:cNvSpPr/>
            <p:nvPr/>
          </p:nvSpPr>
          <p:spPr bwMode="auto">
            <a:xfrm rot="219342">
              <a:off x="1405890" y="3796663"/>
              <a:ext cx="400066" cy="663211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096" name="37 CuadroTexto"/>
            <p:cNvSpPr txBox="1">
              <a:spLocks noChangeArrowheads="1"/>
            </p:cNvSpPr>
            <p:nvPr/>
          </p:nvSpPr>
          <p:spPr bwMode="auto">
            <a:xfrm>
              <a:off x="1769746" y="3629295"/>
              <a:ext cx="400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000000"/>
                  </a:solidFill>
                </a:rPr>
                <a:t>α</a:t>
              </a:r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2084" name="89 CuadroTexto"/>
          <p:cNvSpPr txBox="1">
            <a:spLocks noChangeArrowheads="1"/>
          </p:cNvSpPr>
          <p:nvPr/>
        </p:nvSpPr>
        <p:spPr bwMode="auto">
          <a:xfrm>
            <a:off x="180975" y="2624138"/>
            <a:ext cx="61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/>
              <a:t>100</a:t>
            </a:r>
          </a:p>
        </p:txBody>
      </p:sp>
      <p:sp>
        <p:nvSpPr>
          <p:cNvPr id="2085" name="90 CuadroTexto"/>
          <p:cNvSpPr txBox="1">
            <a:spLocks noChangeArrowheads="1"/>
          </p:cNvSpPr>
          <p:nvPr/>
        </p:nvSpPr>
        <p:spPr bwMode="auto">
          <a:xfrm>
            <a:off x="3363913" y="5748338"/>
            <a:ext cx="617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/>
              <a:t>100</a:t>
            </a:r>
          </a:p>
        </p:txBody>
      </p:sp>
      <p:sp>
        <p:nvSpPr>
          <p:cNvPr id="2086" name="91 CuadroTexto"/>
          <p:cNvSpPr txBox="1">
            <a:spLocks noChangeArrowheads="1"/>
          </p:cNvSpPr>
          <p:nvPr/>
        </p:nvSpPr>
        <p:spPr bwMode="auto">
          <a:xfrm>
            <a:off x="142875" y="819150"/>
            <a:ext cx="2517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F</a:t>
            </a:r>
            <a:r>
              <a:rPr lang="es-ES_tradnl" baseline="-25000"/>
              <a:t>aplicada</a:t>
            </a:r>
            <a:r>
              <a:rPr lang="es-ES_tradnl"/>
              <a:t> (pondios)</a:t>
            </a:r>
          </a:p>
        </p:txBody>
      </p:sp>
      <p:sp>
        <p:nvSpPr>
          <p:cNvPr id="2087" name="92 CuadroTexto"/>
          <p:cNvSpPr txBox="1">
            <a:spLocks noChangeArrowheads="1"/>
          </p:cNvSpPr>
          <p:nvPr/>
        </p:nvSpPr>
        <p:spPr bwMode="auto">
          <a:xfrm>
            <a:off x="2398713" y="6103938"/>
            <a:ext cx="251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P</a:t>
            </a:r>
            <a:r>
              <a:rPr lang="es-ES_tradnl" baseline="-25000"/>
              <a:t>polea</a:t>
            </a:r>
            <a:r>
              <a:rPr lang="es-ES_tradnl"/>
              <a:t> (pondios)</a:t>
            </a:r>
          </a:p>
        </p:txBody>
      </p:sp>
      <p:cxnSp>
        <p:nvCxnSpPr>
          <p:cNvPr id="2088" name="19 Conector recto"/>
          <p:cNvCxnSpPr>
            <a:cxnSpLocks noChangeShapeType="1"/>
          </p:cNvCxnSpPr>
          <p:nvPr/>
        </p:nvCxnSpPr>
        <p:spPr bwMode="auto">
          <a:xfrm rot="-5400000">
            <a:off x="3200400" y="3556000"/>
            <a:ext cx="433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97" name="24 Conector recto"/>
          <p:cNvCxnSpPr>
            <a:cxnSpLocks noChangeShapeType="1"/>
          </p:cNvCxnSpPr>
          <p:nvPr/>
        </p:nvCxnSpPr>
        <p:spPr bwMode="auto">
          <a:xfrm>
            <a:off x="760413" y="4143375"/>
            <a:ext cx="203676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</p:cxnSp>
      <p:cxnSp>
        <p:nvCxnSpPr>
          <p:cNvPr id="2090" name="9 Conector recto"/>
          <p:cNvCxnSpPr>
            <a:cxnSpLocks noChangeShapeType="1"/>
            <a:endCxn id="36" idx="4"/>
          </p:cNvCxnSpPr>
          <p:nvPr/>
        </p:nvCxnSpPr>
        <p:spPr bwMode="auto">
          <a:xfrm flipH="1">
            <a:off x="739775" y="1746250"/>
            <a:ext cx="4829175" cy="2393950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</p:spPr>
      </p:cxnSp>
      <p:sp>
        <p:nvSpPr>
          <p:cNvPr id="44" name="43 Rectángulo"/>
          <p:cNvSpPr>
            <a:spLocks noChangeArrowheads="1"/>
          </p:cNvSpPr>
          <p:nvPr/>
        </p:nvSpPr>
        <p:spPr bwMode="auto">
          <a:xfrm>
            <a:off x="6011863" y="5173663"/>
            <a:ext cx="2819400" cy="769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6064250" y="1227138"/>
            <a:ext cx="2428875" cy="4508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2093" name="46 Elipse"/>
          <p:cNvSpPr>
            <a:spLocks noChangeArrowheads="1"/>
          </p:cNvSpPr>
          <p:nvPr/>
        </p:nvSpPr>
        <p:spPr bwMode="auto">
          <a:xfrm>
            <a:off x="2717800" y="3068638"/>
            <a:ext cx="100013" cy="1000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2094" name="47 CuadroTexto"/>
          <p:cNvSpPr txBox="1">
            <a:spLocks noChangeArrowheads="1"/>
          </p:cNvSpPr>
          <p:nvPr/>
        </p:nvSpPr>
        <p:spPr bwMode="auto">
          <a:xfrm>
            <a:off x="2955925" y="588963"/>
            <a:ext cx="239236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Peso del cuerpo = 110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9" grpId="0"/>
      <p:bldP spid="77" grpId="0" animBg="1"/>
      <p:bldP spid="79" grpId="0" animBg="1"/>
      <p:bldP spid="80" grpId="0" animBg="1"/>
      <p:bldP spid="81" grpId="0" animBg="1"/>
      <p:bldP spid="82" grpId="0" animBg="1"/>
      <p:bldP spid="36" grpId="0" animBg="1"/>
      <p:bldP spid="44" grpId="0" animBg="1"/>
      <p:bldP spid="4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439738"/>
            <a:ext cx="8458200" cy="2386012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CONCLUSIÓN DEL ESTUDIO DE LA VARIACIÓN</a:t>
            </a:r>
            <a:br>
              <a:rPr lang="es-ES" b="1" smtClean="0">
                <a:solidFill>
                  <a:schemeClr val="accent2"/>
                </a:solidFill>
              </a:rPr>
            </a:br>
            <a:r>
              <a:rPr lang="es-ES" b="1" smtClean="0">
                <a:solidFill>
                  <a:srgbClr val="009900"/>
                </a:solidFill>
              </a:rPr>
              <a:t>F = </a:t>
            </a:r>
            <a:r>
              <a:rPr lang="es-ES" b="1" i="1" smtClean="0">
                <a:solidFill>
                  <a:srgbClr val="009900"/>
                </a:solidFill>
              </a:rPr>
              <a:t>f</a:t>
            </a:r>
            <a:r>
              <a:rPr lang="es-ES" b="1" smtClean="0">
                <a:solidFill>
                  <a:srgbClr val="009900"/>
                </a:solidFill>
              </a:rPr>
              <a:t> (P</a:t>
            </a:r>
            <a:r>
              <a:rPr lang="es-ES" b="1" baseline="-25000" smtClean="0">
                <a:solidFill>
                  <a:srgbClr val="009900"/>
                </a:solidFill>
              </a:rPr>
              <a:t>polea</a:t>
            </a:r>
            <a:r>
              <a:rPr lang="es-ES" b="1" smtClean="0">
                <a:solidFill>
                  <a:srgbClr val="009900"/>
                </a:solidFill>
              </a:rPr>
              <a:t>)</a:t>
            </a:r>
            <a:endParaRPr lang="es-ES" b="1" baseline="-25000" smtClean="0">
              <a:solidFill>
                <a:srgbClr val="009900"/>
              </a:solidFill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88938" y="4270375"/>
            <a:ext cx="835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/>
              <a:t>Como el peso del cuerpo utilizado era de </a:t>
            </a:r>
            <a:r>
              <a:rPr lang="es-ES_tradnl" sz="2000" b="1">
                <a:solidFill>
                  <a:srgbClr val="FF0000"/>
                </a:solidFill>
              </a:rPr>
              <a:t>110 p</a:t>
            </a:r>
            <a:r>
              <a:rPr lang="es-ES_tradnl" sz="2000"/>
              <a:t> se propone la siguiente relación: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005013" y="3073400"/>
          <a:ext cx="5068887" cy="1019175"/>
        </p:xfrm>
        <a:graphic>
          <a:graphicData uri="http://schemas.openxmlformats.org/presentationml/2006/ole">
            <p:oleObj spid="_x0000_s3074" name="Ecuación" r:id="rId3" imgW="2082600" imgH="4190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992313" y="4841875"/>
          <a:ext cx="5097462" cy="1020763"/>
        </p:xfrm>
        <a:graphic>
          <a:graphicData uri="http://schemas.openxmlformats.org/presentationml/2006/ole">
            <p:oleObj spid="_x0000_s3075" name="Ecuación" r:id="rId4" imgW="2095200" imgH="419040" progId="Equation.3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022850" y="3119438"/>
            <a:ext cx="2016125" cy="927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066925" y="3168650"/>
            <a:ext cx="2868613" cy="8778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8775" y="4960938"/>
            <a:ext cx="1576388" cy="854075"/>
          </a:xfrm>
          <a:prstGeom prst="rect">
            <a:avLst/>
          </a:prstGeom>
          <a:solidFill>
            <a:srgbClr val="FFFF9B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ESTUDIO DE LA VARIACIÓN DE LA FUERZA DE POTENCIA CON:</a:t>
            </a:r>
            <a:endParaRPr lang="es-ES" b="1" smtClean="0">
              <a:solidFill>
                <a:srgbClr val="0099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98488"/>
            <a:ext cx="2819400" cy="129540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3300"/>
                </a:solidFill>
              </a:rPr>
              <a:t>5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</a:endParaRP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1143000" y="4800600"/>
            <a:ext cx="6934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3300"/>
                </a:solidFill>
              </a:rPr>
              <a:t>EL PESO DEL CUERPO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008000"/>
                </a:solidFill>
              </a:rPr>
              <a:t>DISEÑO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8175" y="2768600"/>
            <a:ext cx="7793038" cy="16906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Utilizando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una misma polea 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se medirá la fuerza necesaria para conseguir el equilibrio empleando </a:t>
            </a:r>
            <a:r>
              <a:rPr lang="es-ES" b="1" smtClean="0">
                <a:solidFill>
                  <a:srgbClr val="FF0000"/>
                </a:solidFill>
                <a:latin typeface="Calibri" pitchFamily="34" charset="0"/>
              </a:rPr>
              <a:t>cuerpos de distinto peso</a:t>
            </a:r>
            <a:r>
              <a:rPr lang="es-ES" b="1" smtClean="0">
                <a:solidFill>
                  <a:schemeClr val="accent2"/>
                </a:solidFill>
                <a:latin typeface="Calibri" pitchFamily="34" charset="0"/>
              </a:rPr>
              <a:t>. </a:t>
            </a:r>
          </a:p>
          <a:p>
            <a:pPr eaLnBrk="1" hangingPunct="1"/>
            <a:endParaRPr lang="es-ES" sz="8000" b="1" smtClean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211263" y="3028950"/>
            <a:ext cx="6626225" cy="2944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2"/>
                </a:solidFill>
              </a:rPr>
              <a:t>HIPÓTESIS FORMULADAS POR LOS ALUMNOS.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62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009900"/>
                </a:solidFill>
              </a:rPr>
              <a:t>LA FUERZA DE POTENCIA APLICADA PODRÍA DEPENDER DE: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49363" y="5334000"/>
            <a:ext cx="327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peso del cuerpo</a:t>
            </a:r>
            <a:r>
              <a:rPr lang="es-ES" sz="3200" b="1">
                <a:solidFill>
                  <a:srgbClr val="FF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49363" y="3581400"/>
            <a:ext cx="409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La longitud de la cuerda.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249363" y="4114800"/>
            <a:ext cx="337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radio de la polea.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49363" y="4724400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El peso de la polea.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49363" y="3048000"/>
            <a:ext cx="6564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FF3300"/>
                </a:solidFill>
                <a:latin typeface="Calibri" pitchFamily="34" charset="0"/>
              </a:rPr>
              <a:t>* La altura a la que se encuentre el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JVSB\powerpoint\Poleas\Diapositivas\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0"/>
            <a:ext cx="452755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119" name="45 CuadroTexto"/>
          <p:cNvSpPr txBox="1">
            <a:spLocks noChangeArrowheads="1"/>
          </p:cNvSpPr>
          <p:nvPr/>
        </p:nvSpPr>
        <p:spPr bwMode="auto">
          <a:xfrm>
            <a:off x="4198938" y="5691188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110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211513" y="187325"/>
            <a:ext cx="3079750" cy="3079750"/>
            <a:chOff x="3983277" y="2057894"/>
            <a:chExt cx="3080084" cy="3080084"/>
          </a:xfrm>
        </p:grpSpPr>
        <p:sp>
          <p:nvSpPr>
            <p:cNvPr id="154632" name="48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54633" name="103 Grupo"/>
            <p:cNvGrpSpPr>
              <a:grpSpLocks/>
            </p:cNvGrpSpPr>
            <p:nvPr/>
          </p:nvGrpSpPr>
          <p:grpSpPr bwMode="auto">
            <a:xfrm>
              <a:off x="4199849" y="2102152"/>
              <a:ext cx="1635466" cy="2894327"/>
              <a:chOff x="323337" y="2054026"/>
              <a:chExt cx="1667552" cy="2951111"/>
            </a:xfrm>
          </p:grpSpPr>
          <p:sp>
            <p:nvSpPr>
              <p:cNvPr id="154635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60</a:t>
                </a:r>
              </a:p>
            </p:txBody>
          </p:sp>
          <p:sp>
            <p:nvSpPr>
              <p:cNvPr id="154636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23337" y="3893969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54637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54639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4640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54668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7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4641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642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643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4644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4645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465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6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4646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47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293212"/>
                  <a:ext cx="868713" cy="711925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48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4649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465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465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  <p:sp>
            <p:nvSpPr>
              <p:cNvPr id="15463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260185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40</a:t>
                </a:r>
              </a:p>
            </p:txBody>
          </p:sp>
        </p:grpSp>
        <p:sp>
          <p:nvSpPr>
            <p:cNvPr id="51" name="50 Elipse"/>
            <p:cNvSpPr/>
            <p:nvPr/>
          </p:nvSpPr>
          <p:spPr>
            <a:xfrm>
              <a:off x="4030907" y="2105524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44 Grupo"/>
          <p:cNvGrpSpPr>
            <a:grpSpLocks/>
          </p:cNvGrpSpPr>
          <p:nvPr/>
        </p:nvGrpSpPr>
        <p:grpSpPr bwMode="auto">
          <a:xfrm>
            <a:off x="3568700" y="855663"/>
            <a:ext cx="812800" cy="307975"/>
            <a:chOff x="6903720" y="1206204"/>
            <a:chExt cx="720090" cy="286283"/>
          </a:xfrm>
        </p:grpSpPr>
        <p:sp>
          <p:nvSpPr>
            <p:cNvPr id="154630" name="51 CuadroTexto"/>
            <p:cNvSpPr txBox="1">
              <a:spLocks noChangeArrowheads="1"/>
            </p:cNvSpPr>
            <p:nvPr/>
          </p:nvSpPr>
          <p:spPr bwMode="auto">
            <a:xfrm>
              <a:off x="6903720" y="1206204"/>
              <a:ext cx="457200" cy="2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   80</a:t>
              </a:r>
            </a:p>
          </p:txBody>
        </p:sp>
        <p:cxnSp>
          <p:nvCxnSpPr>
            <p:cNvPr id="154631" name="52 Conector recto de flecha"/>
            <p:cNvCxnSpPr>
              <a:cxnSpLocks noChangeShapeType="1"/>
            </p:cNvCxnSpPr>
            <p:nvPr/>
          </p:nvCxnSpPr>
          <p:spPr bwMode="auto">
            <a:xfrm>
              <a:off x="7280910" y="1354794"/>
              <a:ext cx="342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:\JVSB\powerpoint\Poleas\Diapositivas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452755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45 CuadroTexto"/>
          <p:cNvSpPr txBox="1">
            <a:spLocks noChangeArrowheads="1"/>
          </p:cNvSpPr>
          <p:nvPr/>
        </p:nvSpPr>
        <p:spPr bwMode="auto">
          <a:xfrm>
            <a:off x="4198938" y="5691188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160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249613" y="163513"/>
            <a:ext cx="3079750" cy="3079750"/>
            <a:chOff x="3983277" y="2057894"/>
            <a:chExt cx="3080084" cy="3080084"/>
          </a:xfrm>
        </p:grpSpPr>
        <p:sp>
          <p:nvSpPr>
            <p:cNvPr id="155656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55657" name="103 Grupo"/>
            <p:cNvGrpSpPr>
              <a:grpSpLocks/>
            </p:cNvGrpSpPr>
            <p:nvPr/>
          </p:nvGrpSpPr>
          <p:grpSpPr bwMode="auto">
            <a:xfrm>
              <a:off x="4149738" y="2102152"/>
              <a:ext cx="1685577" cy="2894327"/>
              <a:chOff x="272243" y="2054026"/>
              <a:chExt cx="1718646" cy="2951111"/>
            </a:xfrm>
          </p:grpSpPr>
          <p:sp>
            <p:nvSpPr>
              <p:cNvPr id="155659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48874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155660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272243" y="2629425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80</a:t>
                </a:r>
              </a:p>
            </p:txBody>
          </p:sp>
          <p:grpSp>
            <p:nvGrpSpPr>
              <p:cNvPr id="155661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55662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5663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5569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5664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5665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5666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5667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5668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568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9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5669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70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3754233"/>
                  <a:ext cx="868713" cy="125090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71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5672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567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7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568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100" name="99 Elipse"/>
            <p:cNvSpPr/>
            <p:nvPr/>
          </p:nvSpPr>
          <p:spPr>
            <a:xfrm>
              <a:off x="4030907" y="2107112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614738" y="1354138"/>
            <a:ext cx="820737" cy="338137"/>
            <a:chOff x="7324265" y="2490495"/>
            <a:chExt cx="821001" cy="338554"/>
          </a:xfrm>
        </p:grpSpPr>
        <p:sp>
          <p:nvSpPr>
            <p:cNvPr id="155654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105</a:t>
              </a:r>
            </a:p>
          </p:txBody>
        </p:sp>
        <p:cxnSp>
          <p:nvCxnSpPr>
            <p:cNvPr id="155655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JVSB\powerpoint\Poleas\Diapositivas\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0"/>
            <a:ext cx="45116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7" name="47 CuadroTexto"/>
          <p:cNvSpPr txBox="1">
            <a:spLocks noChangeArrowheads="1"/>
          </p:cNvSpPr>
          <p:nvPr/>
        </p:nvSpPr>
        <p:spPr bwMode="auto">
          <a:xfrm>
            <a:off x="4198938" y="5440363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/>
              <a:t>210 p</a:t>
            </a: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3294063" y="257175"/>
            <a:ext cx="3079750" cy="3079750"/>
            <a:chOff x="1227223" y="1660358"/>
            <a:chExt cx="3080084" cy="3080084"/>
          </a:xfrm>
        </p:grpSpPr>
        <p:sp>
          <p:nvSpPr>
            <p:cNvPr id="156680" name="50 Elipse"/>
            <p:cNvSpPr>
              <a:spLocks noChangeArrowheads="1"/>
            </p:cNvSpPr>
            <p:nvPr/>
          </p:nvSpPr>
          <p:spPr bwMode="auto">
            <a:xfrm rot="10800000">
              <a:off x="1227223" y="1660358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156681" name="103 Grupo"/>
            <p:cNvGrpSpPr>
              <a:grpSpLocks/>
            </p:cNvGrpSpPr>
            <p:nvPr/>
          </p:nvGrpSpPr>
          <p:grpSpPr bwMode="auto">
            <a:xfrm rot="10800000">
              <a:off x="2380111" y="1766169"/>
              <a:ext cx="1653270" cy="2817281"/>
              <a:chOff x="305185" y="2054026"/>
              <a:chExt cx="1685704" cy="2872553"/>
            </a:xfrm>
          </p:grpSpPr>
          <p:sp>
            <p:nvSpPr>
              <p:cNvPr id="156683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81815" y="3317553"/>
                <a:ext cx="794958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sp>
            <p:nvSpPr>
              <p:cNvPr id="156684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305185" y="2578730"/>
                <a:ext cx="871589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100</a:t>
                </a:r>
              </a:p>
            </p:txBody>
          </p:sp>
          <p:grpSp>
            <p:nvGrpSpPr>
              <p:cNvPr id="156685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872553"/>
                <a:chOff x="1122176" y="2054026"/>
                <a:chExt cx="868713" cy="2872553"/>
              </a:xfrm>
            </p:grpSpPr>
            <p:sp>
              <p:nvSpPr>
                <p:cNvPr id="156686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rgbClr val="C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6687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5671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6688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6689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6690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6691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6692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67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1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6693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94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019849"/>
                  <a:ext cx="868713" cy="90673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95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6696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66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6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6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670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 rot="10800000">
              <a:off x="1297081" y="1730216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94 Grupo"/>
          <p:cNvGrpSpPr>
            <a:grpSpLocks/>
          </p:cNvGrpSpPr>
          <p:nvPr/>
        </p:nvGrpSpPr>
        <p:grpSpPr bwMode="auto">
          <a:xfrm>
            <a:off x="3619500" y="1087438"/>
            <a:ext cx="812800" cy="307975"/>
            <a:chOff x="3193190" y="1362911"/>
            <a:chExt cx="813603" cy="307777"/>
          </a:xfrm>
        </p:grpSpPr>
        <p:sp>
          <p:nvSpPr>
            <p:cNvPr id="156678" name="45 CuadroTexto"/>
            <p:cNvSpPr txBox="1">
              <a:spLocks noChangeArrowheads="1"/>
            </p:cNvSpPr>
            <p:nvPr/>
          </p:nvSpPr>
          <p:spPr bwMode="auto">
            <a:xfrm>
              <a:off x="3193190" y="1362911"/>
              <a:ext cx="5165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/>
                <a:t>132</a:t>
              </a:r>
            </a:p>
          </p:txBody>
        </p:sp>
        <p:cxnSp>
          <p:nvCxnSpPr>
            <p:cNvPr id="156679" name="46 Conector recto de flecha"/>
            <p:cNvCxnSpPr>
              <a:cxnSpLocks noChangeShapeType="1"/>
            </p:cNvCxnSpPr>
            <p:nvPr/>
          </p:nvCxnSpPr>
          <p:spPr bwMode="auto">
            <a:xfrm>
              <a:off x="3619362" y="1522703"/>
              <a:ext cx="38743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C:\JVSB\powerpoint\Poleas\Diapositivas\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688" y="0"/>
            <a:ext cx="4511675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91" name="47 CuadroTexto"/>
          <p:cNvSpPr txBox="1">
            <a:spLocks noChangeArrowheads="1"/>
          </p:cNvSpPr>
          <p:nvPr/>
        </p:nvSpPr>
        <p:spPr bwMode="auto">
          <a:xfrm>
            <a:off x="4235450" y="5553075"/>
            <a:ext cx="723900" cy="3683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260 p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10800000">
            <a:off x="3249613" y="163513"/>
            <a:ext cx="3079750" cy="3079750"/>
            <a:chOff x="3983277" y="2057894"/>
            <a:chExt cx="3080084" cy="3080084"/>
          </a:xfrm>
        </p:grpSpPr>
        <p:sp>
          <p:nvSpPr>
            <p:cNvPr id="157704" name="51 Elipse"/>
            <p:cNvSpPr>
              <a:spLocks noChangeArrowheads="1"/>
            </p:cNvSpPr>
            <p:nvPr/>
          </p:nvSpPr>
          <p:spPr bwMode="auto">
            <a:xfrm rot="10800000">
              <a:off x="3983277" y="2057894"/>
              <a:ext cx="3080084" cy="30800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57705" name="103 Grupo"/>
            <p:cNvGrpSpPr>
              <a:grpSpLocks/>
            </p:cNvGrpSpPr>
            <p:nvPr/>
          </p:nvGrpSpPr>
          <p:grpSpPr bwMode="auto">
            <a:xfrm>
              <a:off x="4312594" y="2102152"/>
              <a:ext cx="1522721" cy="2894327"/>
              <a:chOff x="438294" y="2054026"/>
              <a:chExt cx="1552595" cy="2951111"/>
            </a:xfrm>
          </p:grpSpPr>
          <p:sp>
            <p:nvSpPr>
              <p:cNvPr id="157707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63832" y="3368246"/>
                <a:ext cx="764040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140</a:t>
                </a:r>
              </a:p>
            </p:txBody>
          </p:sp>
          <p:sp>
            <p:nvSpPr>
              <p:cNvPr id="157708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438294" y="2629426"/>
                <a:ext cx="802356" cy="4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120</a:t>
                </a:r>
              </a:p>
            </p:txBody>
          </p:sp>
          <p:grpSp>
            <p:nvGrpSpPr>
              <p:cNvPr id="157709" name="102 Grupo"/>
              <p:cNvGrpSpPr>
                <a:grpSpLocks/>
              </p:cNvGrpSpPr>
              <p:nvPr/>
            </p:nvGrpSpPr>
            <p:grpSpPr bwMode="auto">
              <a:xfrm>
                <a:off x="1122176" y="2054026"/>
                <a:ext cx="868713" cy="2951111"/>
                <a:chOff x="1122176" y="2054026"/>
                <a:chExt cx="868713" cy="2951111"/>
              </a:xfrm>
            </p:grpSpPr>
            <p:sp>
              <p:nvSpPr>
                <p:cNvPr id="157710" name="Rectangle 5"/>
                <p:cNvSpPr>
                  <a:spLocks noChangeArrowheads="1"/>
                </p:cNvSpPr>
                <p:nvPr/>
              </p:nvSpPr>
              <p:spPr bwMode="auto">
                <a:xfrm rot="10800000">
                  <a:off x="1184893" y="2818214"/>
                  <a:ext cx="743284" cy="7665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7711" name="Group 6"/>
                <p:cNvGrpSpPr>
                  <a:grpSpLocks/>
                </p:cNvGrpSpPr>
                <p:nvPr/>
              </p:nvGrpSpPr>
              <p:grpSpPr bwMode="auto">
                <a:xfrm rot="10800000">
                  <a:off x="1266189" y="2927384"/>
                  <a:ext cx="534235" cy="569076"/>
                  <a:chOff x="2562" y="1298"/>
                  <a:chExt cx="273" cy="363"/>
                </a:xfrm>
              </p:grpSpPr>
              <p:sp>
                <p:nvSpPr>
                  <p:cNvPr id="15773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4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7712" name="Line 26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3584725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7713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2818214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7714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1189538" y="4302458"/>
                  <a:ext cx="7363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57715" name="Rectangle 31"/>
                <p:cNvSpPr>
                  <a:spLocks noChangeArrowheads="1"/>
                </p:cNvSpPr>
                <p:nvPr/>
              </p:nvSpPr>
              <p:spPr bwMode="auto">
                <a:xfrm rot="10800000">
                  <a:off x="1187215" y="3594016"/>
                  <a:ext cx="738638" cy="73399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7716" name="Group 32"/>
                <p:cNvGrpSpPr>
                  <a:grpSpLocks/>
                </p:cNvGrpSpPr>
                <p:nvPr/>
              </p:nvGrpSpPr>
              <p:grpSpPr bwMode="auto">
                <a:xfrm rot="10800000">
                  <a:off x="1266189" y="3659053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773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3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57717" name="Rectangle 42"/>
                <p:cNvSpPr>
                  <a:spLocks noChangeArrowheads="1"/>
                </p:cNvSpPr>
                <p:nvPr/>
              </p:nvSpPr>
              <p:spPr bwMode="auto">
                <a:xfrm rot="10800000">
                  <a:off x="1180247" y="2054026"/>
                  <a:ext cx="752575" cy="22414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718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122176" y="4114787"/>
                  <a:ext cx="868713" cy="89035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719" name="Rectangle 4"/>
                <p:cNvSpPr>
                  <a:spLocks noChangeArrowheads="1"/>
                </p:cNvSpPr>
                <p:nvPr/>
              </p:nvSpPr>
              <p:spPr bwMode="auto">
                <a:xfrm rot="10800000">
                  <a:off x="1189538" y="2067962"/>
                  <a:ext cx="738638" cy="740961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772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1290251" y="2168678"/>
                  <a:ext cx="534235" cy="566754"/>
                  <a:chOff x="2562" y="1298"/>
                  <a:chExt cx="273" cy="363"/>
                </a:xfrm>
              </p:grpSpPr>
              <p:sp>
                <p:nvSpPr>
                  <p:cNvPr id="1577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298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4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389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34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480"/>
                    <a:ext cx="27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25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57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16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577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661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53" name="52 Elipse"/>
            <p:cNvSpPr/>
            <p:nvPr/>
          </p:nvSpPr>
          <p:spPr>
            <a:xfrm>
              <a:off x="4030907" y="2107112"/>
              <a:ext cx="2962596" cy="2962596"/>
            </a:xfrm>
            <a:prstGeom prst="ellipse">
              <a:avLst/>
            </a:prstGeom>
            <a:noFill/>
            <a:ln w="2381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>
                <a:noFill/>
              </a:endParaRPr>
            </a:p>
          </p:txBody>
        </p:sp>
      </p:grpSp>
      <p:grpSp>
        <p:nvGrpSpPr>
          <p:cNvPr id="8" name="136 Grupo"/>
          <p:cNvGrpSpPr>
            <a:grpSpLocks/>
          </p:cNvGrpSpPr>
          <p:nvPr/>
        </p:nvGrpSpPr>
        <p:grpSpPr bwMode="auto">
          <a:xfrm rot="10800000">
            <a:off x="3614738" y="1003300"/>
            <a:ext cx="820737" cy="338138"/>
            <a:chOff x="7324265" y="2490495"/>
            <a:chExt cx="821001" cy="338554"/>
          </a:xfrm>
        </p:grpSpPr>
        <p:sp>
          <p:nvSpPr>
            <p:cNvPr id="157702" name="Text Box 30"/>
            <p:cNvSpPr txBox="1">
              <a:spLocks noChangeArrowheads="1"/>
            </p:cNvSpPr>
            <p:nvPr/>
          </p:nvSpPr>
          <p:spPr bwMode="auto">
            <a:xfrm rot="10800000">
              <a:off x="7621394" y="2490495"/>
              <a:ext cx="523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solidFill>
                    <a:srgbClr val="000000"/>
                  </a:solidFill>
                  <a:latin typeface="Arial" charset="0"/>
                </a:rPr>
                <a:t>155</a:t>
              </a:r>
            </a:p>
          </p:txBody>
        </p:sp>
        <p:cxnSp>
          <p:nvCxnSpPr>
            <p:cNvPr id="157703" name="97 Conector recto de flecha"/>
            <p:cNvCxnSpPr>
              <a:cxnSpLocks noChangeShapeType="1"/>
            </p:cNvCxnSpPr>
            <p:nvPr/>
          </p:nvCxnSpPr>
          <p:spPr bwMode="auto">
            <a:xfrm flipH="1">
              <a:off x="7324265" y="2656341"/>
              <a:ext cx="33852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954" name="Group 2"/>
          <p:cNvGraphicFramePr>
            <a:graphicFrameLocks noGrp="1"/>
          </p:cNvGraphicFramePr>
          <p:nvPr/>
        </p:nvGraphicFramePr>
        <p:xfrm>
          <a:off x="3048000" y="1752600"/>
          <a:ext cx="2705100" cy="4018599"/>
        </p:xfrm>
        <a:graphic>
          <a:graphicData uri="http://schemas.openxmlformats.org/drawingml/2006/table">
            <a:tbl>
              <a:tblPr/>
              <a:tblGrid>
                <a:gridCol w="1401763"/>
                <a:gridCol w="1303337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158745" name="Text Box 27"/>
          <p:cNvSpPr txBox="1">
            <a:spLocks noChangeArrowheads="1"/>
          </p:cNvSpPr>
          <p:nvPr/>
        </p:nvSpPr>
        <p:spPr bwMode="auto">
          <a:xfrm>
            <a:off x="2743200" y="1524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009900"/>
                </a:solidFill>
              </a:rPr>
              <a:t>RESULTADOS</a:t>
            </a:r>
          </a:p>
        </p:txBody>
      </p:sp>
      <p:sp>
        <p:nvSpPr>
          <p:cNvPr id="158746" name="Text Box 28"/>
          <p:cNvSpPr txBox="1">
            <a:spLocks noChangeArrowheads="1"/>
          </p:cNvSpPr>
          <p:nvPr/>
        </p:nvSpPr>
        <p:spPr bwMode="auto">
          <a:xfrm>
            <a:off x="2438400" y="838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Peso de la polea = 50 pondios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230563" y="2849563"/>
            <a:ext cx="938212" cy="487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325813" y="3455988"/>
            <a:ext cx="938212" cy="5095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667250" y="2849563"/>
            <a:ext cx="938213" cy="5000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630738" y="3443288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325813" y="4049713"/>
            <a:ext cx="938212" cy="511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630738" y="4060825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325813" y="4654550"/>
            <a:ext cx="938212" cy="511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4630738" y="4667250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3325813" y="5237163"/>
            <a:ext cx="938212" cy="4746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4630738" y="5248275"/>
            <a:ext cx="938212" cy="476250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>
                <a:solidFill>
                  <a:srgbClr val="009900"/>
                </a:solidFill>
              </a:rPr>
              <a:t>CONCLUSIÓN: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457200" y="2794000"/>
            <a:ext cx="8153400" cy="116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LA FUERZA APLICADA PARA CONSEGUIR EL EQUILIBRIO </a:t>
            </a:r>
            <a:r>
              <a:rPr lang="es-ES_tradnl" sz="2800" b="1">
                <a:solidFill>
                  <a:schemeClr val="accent2"/>
                </a:solidFill>
                <a:latin typeface="Calibri" pitchFamily="34" charset="0"/>
              </a:rPr>
              <a:t>SÍ</a:t>
            </a:r>
            <a:r>
              <a:rPr lang="es-ES_tradnl" sz="2800" b="1">
                <a:solidFill>
                  <a:srgbClr val="FF3300"/>
                </a:solidFill>
                <a:latin typeface="Calibri" pitchFamily="34" charset="0"/>
              </a:rPr>
              <a:t> QUE DEPENDE DEL PESO DEL CUERPO.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4643438"/>
            <a:ext cx="8153400" cy="533400"/>
          </a:xfrm>
          <a:prstGeom prst="rect">
            <a:avLst/>
          </a:prstGeom>
          <a:solidFill>
            <a:srgbClr val="2020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¿Qué forma tiene la relación existente entre ambas fuerzas?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nimBg="1"/>
      <p:bldP spid="4" grpId="0" animBg="1" autoUpdateAnimBg="0"/>
      <p:bldP spid="4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38 Rectángulo"/>
          <p:cNvSpPr>
            <a:spLocks noChangeArrowheads="1"/>
          </p:cNvSpPr>
          <p:nvPr/>
        </p:nvSpPr>
        <p:spPr bwMode="auto">
          <a:xfrm>
            <a:off x="817563" y="1222375"/>
            <a:ext cx="4897437" cy="46878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 flipV="1">
            <a:off x="822325" y="1782763"/>
            <a:ext cx="4892675" cy="3478212"/>
          </a:xfrm>
          <a:prstGeom prst="line">
            <a:avLst/>
          </a:prstGeom>
          <a:noFill/>
          <a:ln w="38100" algn="ctr">
            <a:solidFill>
              <a:srgbClr val="1B1B6F"/>
            </a:solidFill>
            <a:round/>
            <a:headEnd/>
            <a:tailEnd/>
          </a:ln>
        </p:spPr>
      </p:cxnSp>
      <p:grpSp>
        <p:nvGrpSpPr>
          <p:cNvPr id="2" name="34 Grupo"/>
          <p:cNvGrpSpPr>
            <a:grpSpLocks/>
          </p:cNvGrpSpPr>
          <p:nvPr/>
        </p:nvGrpSpPr>
        <p:grpSpPr bwMode="auto">
          <a:xfrm>
            <a:off x="811213" y="3170238"/>
            <a:ext cx="2992437" cy="2743200"/>
            <a:chOff x="1603169" y="3170711"/>
            <a:chExt cx="3016332" cy="2743201"/>
          </a:xfrm>
        </p:grpSpPr>
        <p:cxnSp>
          <p:nvCxnSpPr>
            <p:cNvPr id="160858" name="8 Conector recto"/>
            <p:cNvCxnSpPr>
              <a:cxnSpLocks noChangeShapeType="1"/>
            </p:cNvCxnSpPr>
            <p:nvPr/>
          </p:nvCxnSpPr>
          <p:spPr bwMode="auto">
            <a:xfrm>
              <a:off x="4595750" y="3206339"/>
              <a:ext cx="0" cy="2707573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0859" name="9 Conector recto"/>
            <p:cNvCxnSpPr>
              <a:cxnSpLocks noChangeShapeType="1"/>
            </p:cNvCxnSpPr>
            <p:nvPr/>
          </p:nvCxnSpPr>
          <p:spPr bwMode="auto">
            <a:xfrm>
              <a:off x="1603169" y="3170711"/>
              <a:ext cx="301633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3" name="33 Grupo"/>
          <p:cNvGrpSpPr>
            <a:grpSpLocks/>
          </p:cNvGrpSpPr>
          <p:nvPr/>
        </p:nvGrpSpPr>
        <p:grpSpPr bwMode="auto">
          <a:xfrm>
            <a:off x="822325" y="3835400"/>
            <a:ext cx="2043113" cy="2078038"/>
            <a:chOff x="1638795" y="3835730"/>
            <a:chExt cx="2042556" cy="2078182"/>
          </a:xfrm>
        </p:grpSpPr>
        <p:cxnSp>
          <p:nvCxnSpPr>
            <p:cNvPr id="160856" name="5 Conector recto"/>
            <p:cNvCxnSpPr>
              <a:cxnSpLocks noChangeShapeType="1"/>
            </p:cNvCxnSpPr>
            <p:nvPr/>
          </p:nvCxnSpPr>
          <p:spPr bwMode="auto">
            <a:xfrm>
              <a:off x="1638795" y="3835730"/>
              <a:ext cx="2042556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0857" name="12 Conector recto"/>
            <p:cNvCxnSpPr>
              <a:cxnSpLocks noChangeShapeType="1"/>
            </p:cNvCxnSpPr>
            <p:nvPr/>
          </p:nvCxnSpPr>
          <p:spPr bwMode="auto">
            <a:xfrm>
              <a:off x="3669475" y="3847605"/>
              <a:ext cx="0" cy="206630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5" name="35 Grupo"/>
          <p:cNvGrpSpPr>
            <a:grpSpLocks/>
          </p:cNvGrpSpPr>
          <p:nvPr/>
        </p:nvGrpSpPr>
        <p:grpSpPr bwMode="auto">
          <a:xfrm>
            <a:off x="798513" y="2505075"/>
            <a:ext cx="3995737" cy="3408363"/>
            <a:chOff x="1607932" y="2505694"/>
            <a:chExt cx="4001984" cy="3408218"/>
          </a:xfrm>
        </p:grpSpPr>
        <p:cxnSp>
          <p:nvCxnSpPr>
            <p:cNvPr id="160854" name="14 Conector recto"/>
            <p:cNvCxnSpPr>
              <a:cxnSpLocks noChangeShapeType="1"/>
            </p:cNvCxnSpPr>
            <p:nvPr/>
          </p:nvCxnSpPr>
          <p:spPr bwMode="auto">
            <a:xfrm>
              <a:off x="1607932" y="2520017"/>
              <a:ext cx="400198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0855" name="16 Conector recto"/>
            <p:cNvCxnSpPr>
              <a:cxnSpLocks noChangeShapeType="1"/>
            </p:cNvCxnSpPr>
            <p:nvPr/>
          </p:nvCxnSpPr>
          <p:spPr bwMode="auto">
            <a:xfrm>
              <a:off x="5569526" y="2505694"/>
              <a:ext cx="0" cy="340821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6" name="36 Grupo"/>
          <p:cNvGrpSpPr>
            <a:grpSpLocks/>
          </p:cNvGrpSpPr>
          <p:nvPr/>
        </p:nvGrpSpPr>
        <p:grpSpPr bwMode="auto">
          <a:xfrm>
            <a:off x="822325" y="1876425"/>
            <a:ext cx="4810125" cy="4025900"/>
            <a:chOff x="1638590" y="1876301"/>
            <a:chExt cx="4809711" cy="4025735"/>
          </a:xfrm>
        </p:grpSpPr>
        <p:cxnSp>
          <p:nvCxnSpPr>
            <p:cNvPr id="160852" name="19 Conector recto"/>
            <p:cNvCxnSpPr>
              <a:cxnSpLocks noChangeShapeType="1"/>
            </p:cNvCxnSpPr>
            <p:nvPr/>
          </p:nvCxnSpPr>
          <p:spPr bwMode="auto">
            <a:xfrm>
              <a:off x="1638590" y="1876301"/>
              <a:ext cx="4809711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0853" name="22 Conector recto"/>
            <p:cNvCxnSpPr>
              <a:cxnSpLocks noChangeShapeType="1"/>
            </p:cNvCxnSpPr>
            <p:nvPr/>
          </p:nvCxnSpPr>
          <p:spPr bwMode="auto">
            <a:xfrm>
              <a:off x="6436424" y="1876302"/>
              <a:ext cx="0" cy="402573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9" name="28 Elipse"/>
          <p:cNvSpPr>
            <a:spLocks noChangeArrowheads="1"/>
          </p:cNvSpPr>
          <p:nvPr/>
        </p:nvSpPr>
        <p:spPr bwMode="auto">
          <a:xfrm>
            <a:off x="2794000" y="3776663"/>
            <a:ext cx="119063" cy="119062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3721100" y="3098800"/>
            <a:ext cx="117475" cy="119063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1" name="30 Elipse"/>
          <p:cNvSpPr>
            <a:spLocks noChangeArrowheads="1"/>
          </p:cNvSpPr>
          <p:nvPr/>
        </p:nvSpPr>
        <p:spPr bwMode="auto">
          <a:xfrm>
            <a:off x="4694238" y="2435225"/>
            <a:ext cx="119062" cy="117475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2" name="31 Elipse"/>
          <p:cNvSpPr>
            <a:spLocks noChangeArrowheads="1"/>
          </p:cNvSpPr>
          <p:nvPr/>
        </p:nvSpPr>
        <p:spPr bwMode="auto">
          <a:xfrm>
            <a:off x="5561013" y="1817688"/>
            <a:ext cx="119062" cy="117475"/>
          </a:xfrm>
          <a:prstGeom prst="ellipse">
            <a:avLst/>
          </a:prstGeom>
          <a:solidFill>
            <a:srgbClr val="C80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60780" name="98 Grupo"/>
          <p:cNvGrpSpPr>
            <a:grpSpLocks/>
          </p:cNvGrpSpPr>
          <p:nvPr/>
        </p:nvGrpSpPr>
        <p:grpSpPr bwMode="auto">
          <a:xfrm>
            <a:off x="811213" y="1746250"/>
            <a:ext cx="4881562" cy="3644900"/>
            <a:chOff x="918508" y="1745673"/>
            <a:chExt cx="5747658" cy="3645725"/>
          </a:xfrm>
        </p:grpSpPr>
        <p:cxnSp>
          <p:nvCxnSpPr>
            <p:cNvPr id="160844" name="37 Conector recto"/>
            <p:cNvCxnSpPr>
              <a:cxnSpLocks noChangeShapeType="1"/>
            </p:cNvCxnSpPr>
            <p:nvPr/>
          </p:nvCxnSpPr>
          <p:spPr bwMode="auto">
            <a:xfrm>
              <a:off x="918508" y="5391398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45" name="38 Conector recto"/>
            <p:cNvCxnSpPr>
              <a:cxnSpLocks noChangeShapeType="1"/>
            </p:cNvCxnSpPr>
            <p:nvPr/>
          </p:nvCxnSpPr>
          <p:spPr bwMode="auto">
            <a:xfrm>
              <a:off x="918508" y="4868884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46" name="39 Conector recto"/>
            <p:cNvCxnSpPr>
              <a:cxnSpLocks noChangeShapeType="1"/>
            </p:cNvCxnSpPr>
            <p:nvPr/>
          </p:nvCxnSpPr>
          <p:spPr bwMode="auto">
            <a:xfrm>
              <a:off x="918508" y="4346370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47" name="40 Conector recto"/>
            <p:cNvCxnSpPr>
              <a:cxnSpLocks noChangeShapeType="1"/>
            </p:cNvCxnSpPr>
            <p:nvPr/>
          </p:nvCxnSpPr>
          <p:spPr bwMode="auto">
            <a:xfrm>
              <a:off x="918508" y="3835731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48" name="41 Conector recto"/>
            <p:cNvCxnSpPr>
              <a:cxnSpLocks noChangeShapeType="1"/>
            </p:cNvCxnSpPr>
            <p:nvPr/>
          </p:nvCxnSpPr>
          <p:spPr bwMode="auto">
            <a:xfrm>
              <a:off x="918508" y="3301341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49" name="42 Conector recto"/>
            <p:cNvCxnSpPr>
              <a:cxnSpLocks noChangeShapeType="1"/>
            </p:cNvCxnSpPr>
            <p:nvPr/>
          </p:nvCxnSpPr>
          <p:spPr bwMode="auto">
            <a:xfrm>
              <a:off x="918508" y="2778827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50" name="43 Conector recto"/>
            <p:cNvCxnSpPr>
              <a:cxnSpLocks noChangeShapeType="1"/>
            </p:cNvCxnSpPr>
            <p:nvPr/>
          </p:nvCxnSpPr>
          <p:spPr bwMode="auto">
            <a:xfrm>
              <a:off x="918508" y="2268188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60851" name="44 Conector recto"/>
            <p:cNvCxnSpPr>
              <a:cxnSpLocks noChangeShapeType="1"/>
            </p:cNvCxnSpPr>
            <p:nvPr/>
          </p:nvCxnSpPr>
          <p:spPr bwMode="auto">
            <a:xfrm>
              <a:off x="918508" y="1745673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160781" name="47 Conector recto"/>
          <p:cNvCxnSpPr>
            <a:cxnSpLocks noChangeShapeType="1"/>
          </p:cNvCxnSpPr>
          <p:nvPr/>
        </p:nvCxnSpPr>
        <p:spPr bwMode="auto">
          <a:xfrm>
            <a:off x="811213" y="985838"/>
            <a:ext cx="0" cy="5059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2" name="49 Conector recto"/>
          <p:cNvCxnSpPr>
            <a:cxnSpLocks noChangeShapeType="1"/>
          </p:cNvCxnSpPr>
          <p:nvPr/>
        </p:nvCxnSpPr>
        <p:spPr bwMode="auto">
          <a:xfrm>
            <a:off x="811213" y="5913438"/>
            <a:ext cx="5064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3" name="51 Conector recto"/>
          <p:cNvCxnSpPr>
            <a:cxnSpLocks noChangeShapeType="1"/>
          </p:cNvCxnSpPr>
          <p:nvPr/>
        </p:nvCxnSpPr>
        <p:spPr bwMode="auto">
          <a:xfrm>
            <a:off x="1749425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4" name="53 Conector recto"/>
          <p:cNvCxnSpPr>
            <a:cxnSpLocks noChangeShapeType="1"/>
          </p:cNvCxnSpPr>
          <p:nvPr/>
        </p:nvCxnSpPr>
        <p:spPr bwMode="auto">
          <a:xfrm>
            <a:off x="2663825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5" name="54 Conector recto"/>
          <p:cNvCxnSpPr>
            <a:cxnSpLocks noChangeShapeType="1"/>
          </p:cNvCxnSpPr>
          <p:nvPr/>
        </p:nvCxnSpPr>
        <p:spPr bwMode="auto">
          <a:xfrm>
            <a:off x="3602038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6" name="55 Conector recto"/>
          <p:cNvCxnSpPr>
            <a:cxnSpLocks noChangeShapeType="1"/>
          </p:cNvCxnSpPr>
          <p:nvPr/>
        </p:nvCxnSpPr>
        <p:spPr bwMode="auto">
          <a:xfrm>
            <a:off x="4540250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87" name="56 Conector recto"/>
          <p:cNvCxnSpPr>
            <a:cxnSpLocks noChangeShapeType="1"/>
          </p:cNvCxnSpPr>
          <p:nvPr/>
        </p:nvCxnSpPr>
        <p:spPr bwMode="auto">
          <a:xfrm>
            <a:off x="5465763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0788" name="61 CuadroTexto"/>
          <p:cNvSpPr txBox="1">
            <a:spLocks noChangeArrowheads="1"/>
          </p:cNvSpPr>
          <p:nvPr/>
        </p:nvSpPr>
        <p:spPr bwMode="auto">
          <a:xfrm>
            <a:off x="1547813" y="5961063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60789" name="62 CuadroTexto"/>
          <p:cNvSpPr txBox="1">
            <a:spLocks noChangeArrowheads="1"/>
          </p:cNvSpPr>
          <p:nvPr/>
        </p:nvSpPr>
        <p:spPr bwMode="auto">
          <a:xfrm>
            <a:off x="2390775" y="59610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60790" name="63 CuadroTexto"/>
          <p:cNvSpPr txBox="1">
            <a:spLocks noChangeArrowheads="1"/>
          </p:cNvSpPr>
          <p:nvPr/>
        </p:nvSpPr>
        <p:spPr bwMode="auto">
          <a:xfrm>
            <a:off x="395288" y="5189538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60791" name="65 Rectángulo"/>
          <p:cNvSpPr>
            <a:spLocks noChangeArrowheads="1"/>
          </p:cNvSpPr>
          <p:nvPr/>
        </p:nvSpPr>
        <p:spPr bwMode="auto">
          <a:xfrm>
            <a:off x="3346450" y="6297613"/>
            <a:ext cx="141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</a:rPr>
              <a:t>P (pondios)</a:t>
            </a:r>
          </a:p>
        </p:txBody>
      </p:sp>
      <p:sp>
        <p:nvSpPr>
          <p:cNvPr id="160792" name="66 CuadroTexto"/>
          <p:cNvSpPr txBox="1">
            <a:spLocks noChangeArrowheads="1"/>
          </p:cNvSpPr>
          <p:nvPr/>
        </p:nvSpPr>
        <p:spPr bwMode="auto">
          <a:xfrm>
            <a:off x="395288" y="4691063"/>
            <a:ext cx="52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60793" name="67 CuadroTexto"/>
          <p:cNvSpPr txBox="1">
            <a:spLocks noChangeArrowheads="1"/>
          </p:cNvSpPr>
          <p:nvPr/>
        </p:nvSpPr>
        <p:spPr bwMode="auto">
          <a:xfrm>
            <a:off x="395288" y="4168775"/>
            <a:ext cx="52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60794" name="68 CuadroTexto"/>
          <p:cNvSpPr txBox="1">
            <a:spLocks noChangeArrowheads="1"/>
          </p:cNvSpPr>
          <p:nvPr/>
        </p:nvSpPr>
        <p:spPr bwMode="auto">
          <a:xfrm>
            <a:off x="395288" y="3681413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160795" name="69 CuadroTexto"/>
          <p:cNvSpPr txBox="1">
            <a:spLocks noChangeArrowheads="1"/>
          </p:cNvSpPr>
          <p:nvPr/>
        </p:nvSpPr>
        <p:spPr bwMode="auto">
          <a:xfrm>
            <a:off x="288925" y="3159125"/>
            <a:ext cx="62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60796" name="70 CuadroTexto"/>
          <p:cNvSpPr txBox="1">
            <a:spLocks noChangeArrowheads="1"/>
          </p:cNvSpPr>
          <p:nvPr/>
        </p:nvSpPr>
        <p:spPr bwMode="auto">
          <a:xfrm>
            <a:off x="276225" y="2613025"/>
            <a:ext cx="60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160797" name="71 CuadroTexto"/>
          <p:cNvSpPr txBox="1">
            <a:spLocks noChangeArrowheads="1"/>
          </p:cNvSpPr>
          <p:nvPr/>
        </p:nvSpPr>
        <p:spPr bwMode="auto">
          <a:xfrm>
            <a:off x="252413" y="2101850"/>
            <a:ext cx="63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160798" name="72 CuadroTexto"/>
          <p:cNvSpPr txBox="1">
            <a:spLocks noChangeArrowheads="1"/>
          </p:cNvSpPr>
          <p:nvPr/>
        </p:nvSpPr>
        <p:spPr bwMode="auto">
          <a:xfrm>
            <a:off x="276225" y="1579563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160</a:t>
            </a:r>
          </a:p>
        </p:txBody>
      </p:sp>
      <p:sp>
        <p:nvSpPr>
          <p:cNvPr id="160799" name="73 CuadroTexto"/>
          <p:cNvSpPr txBox="1">
            <a:spLocks noChangeArrowheads="1"/>
          </p:cNvSpPr>
          <p:nvPr/>
        </p:nvSpPr>
        <p:spPr bwMode="auto">
          <a:xfrm>
            <a:off x="265113" y="1057275"/>
            <a:ext cx="665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180</a:t>
            </a:r>
          </a:p>
        </p:txBody>
      </p:sp>
      <p:sp>
        <p:nvSpPr>
          <p:cNvPr id="160800" name="76 CuadroTexto"/>
          <p:cNvSpPr txBox="1">
            <a:spLocks noChangeArrowheads="1"/>
          </p:cNvSpPr>
          <p:nvPr/>
        </p:nvSpPr>
        <p:spPr bwMode="auto">
          <a:xfrm>
            <a:off x="3340100" y="5961063"/>
            <a:ext cx="63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160801" name="77 CuadroTexto"/>
          <p:cNvSpPr txBox="1">
            <a:spLocks noChangeArrowheads="1"/>
          </p:cNvSpPr>
          <p:nvPr/>
        </p:nvSpPr>
        <p:spPr bwMode="auto">
          <a:xfrm>
            <a:off x="4278313" y="5961063"/>
            <a:ext cx="63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60802" name="78 CuadroTexto"/>
          <p:cNvSpPr txBox="1">
            <a:spLocks noChangeArrowheads="1"/>
          </p:cNvSpPr>
          <p:nvPr/>
        </p:nvSpPr>
        <p:spPr bwMode="auto">
          <a:xfrm>
            <a:off x="5181600" y="59610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250</a:t>
            </a:r>
          </a:p>
        </p:txBody>
      </p:sp>
      <p:cxnSp>
        <p:nvCxnSpPr>
          <p:cNvPr id="160803" name="83 Conector recto"/>
          <p:cNvCxnSpPr>
            <a:cxnSpLocks noChangeShapeType="1"/>
          </p:cNvCxnSpPr>
          <p:nvPr/>
        </p:nvCxnSpPr>
        <p:spPr bwMode="auto">
          <a:xfrm flipV="1">
            <a:off x="1749425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4" name="84 Conector recto"/>
          <p:cNvCxnSpPr>
            <a:cxnSpLocks noChangeShapeType="1"/>
          </p:cNvCxnSpPr>
          <p:nvPr/>
        </p:nvCxnSpPr>
        <p:spPr bwMode="auto">
          <a:xfrm flipV="1">
            <a:off x="2663825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5" name="85 Conector recto"/>
          <p:cNvCxnSpPr>
            <a:cxnSpLocks noChangeShapeType="1"/>
          </p:cNvCxnSpPr>
          <p:nvPr/>
        </p:nvCxnSpPr>
        <p:spPr bwMode="auto">
          <a:xfrm flipV="1">
            <a:off x="3602038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6" name="86 Conector recto"/>
          <p:cNvCxnSpPr>
            <a:cxnSpLocks noChangeShapeType="1"/>
          </p:cNvCxnSpPr>
          <p:nvPr/>
        </p:nvCxnSpPr>
        <p:spPr bwMode="auto">
          <a:xfrm flipV="1">
            <a:off x="4540250" y="12350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7" name="87 Conector recto"/>
          <p:cNvCxnSpPr>
            <a:cxnSpLocks noChangeShapeType="1"/>
          </p:cNvCxnSpPr>
          <p:nvPr/>
        </p:nvCxnSpPr>
        <p:spPr bwMode="auto">
          <a:xfrm flipV="1">
            <a:off x="5465763" y="12350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0808" name="74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2020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FFFFFF"/>
                </a:solidFill>
              </a:rPr>
              <a:t>Representando gráficamente los valores obtenidos:</a:t>
            </a:r>
          </a:p>
        </p:txBody>
      </p:sp>
      <p:sp>
        <p:nvSpPr>
          <p:cNvPr id="160809" name="110 CuadroTexto"/>
          <p:cNvSpPr txBox="1">
            <a:spLocks noChangeArrowheads="1"/>
          </p:cNvSpPr>
          <p:nvPr/>
        </p:nvSpPr>
        <p:spPr bwMode="auto">
          <a:xfrm>
            <a:off x="0" y="568325"/>
            <a:ext cx="1911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</a:rPr>
              <a:t>F (pondios)</a:t>
            </a:r>
          </a:p>
        </p:txBody>
      </p:sp>
      <p:sp>
        <p:nvSpPr>
          <p:cNvPr id="160810" name="111 Rectángulo"/>
          <p:cNvSpPr>
            <a:spLocks noChangeArrowheads="1"/>
          </p:cNvSpPr>
          <p:nvPr/>
        </p:nvSpPr>
        <p:spPr bwMode="auto">
          <a:xfrm>
            <a:off x="1589088" y="585788"/>
            <a:ext cx="386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0000"/>
                </a:solidFill>
              </a:rPr>
              <a:t>Peso de la polea = 50 pondios</a:t>
            </a:r>
          </a:p>
        </p:txBody>
      </p:sp>
      <p:graphicFrame>
        <p:nvGraphicFramePr>
          <p:cNvPr id="113" name="Group 2"/>
          <p:cNvGraphicFramePr>
            <a:graphicFrameLocks noGrp="1"/>
          </p:cNvGraphicFramePr>
          <p:nvPr/>
        </p:nvGraphicFramePr>
        <p:xfrm>
          <a:off x="6054725" y="1866900"/>
          <a:ext cx="2705100" cy="4018599"/>
        </p:xfrm>
        <a:graphic>
          <a:graphicData uri="http://schemas.openxmlformats.org/drawingml/2006/table">
            <a:tbl>
              <a:tblPr/>
              <a:tblGrid>
                <a:gridCol w="1401763"/>
                <a:gridCol w="1303337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pondios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AD5"/>
                    </a:solidFill>
                  </a:tcPr>
                </a:tc>
              </a:tr>
            </a:tbl>
          </a:graphicData>
        </a:graphic>
      </p:graphicFrame>
      <p:sp>
        <p:nvSpPr>
          <p:cNvPr id="114" name="113 Rectángulo"/>
          <p:cNvSpPr>
            <a:spLocks noChangeArrowheads="1"/>
          </p:cNvSpPr>
          <p:nvPr/>
        </p:nvSpPr>
        <p:spPr bwMode="auto">
          <a:xfrm>
            <a:off x="6237288" y="2963863"/>
            <a:ext cx="938212" cy="487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15" name="114 Rectángulo"/>
          <p:cNvSpPr>
            <a:spLocks noChangeArrowheads="1"/>
          </p:cNvSpPr>
          <p:nvPr/>
        </p:nvSpPr>
        <p:spPr bwMode="auto">
          <a:xfrm>
            <a:off x="6332538" y="3570288"/>
            <a:ext cx="938212" cy="5095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16" name="115 Rectángulo"/>
          <p:cNvSpPr>
            <a:spLocks noChangeArrowheads="1"/>
          </p:cNvSpPr>
          <p:nvPr/>
        </p:nvSpPr>
        <p:spPr bwMode="auto">
          <a:xfrm>
            <a:off x="7673975" y="2963863"/>
            <a:ext cx="938213" cy="500062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17" name="116 Rectángulo"/>
          <p:cNvSpPr>
            <a:spLocks noChangeArrowheads="1"/>
          </p:cNvSpPr>
          <p:nvPr/>
        </p:nvSpPr>
        <p:spPr bwMode="auto">
          <a:xfrm>
            <a:off x="7637463" y="3557588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18" name="117 Rectángulo"/>
          <p:cNvSpPr>
            <a:spLocks noChangeArrowheads="1"/>
          </p:cNvSpPr>
          <p:nvPr/>
        </p:nvSpPr>
        <p:spPr bwMode="auto">
          <a:xfrm>
            <a:off x="6332538" y="4164013"/>
            <a:ext cx="938212" cy="511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19" name="118 Rectángulo"/>
          <p:cNvSpPr>
            <a:spLocks noChangeArrowheads="1"/>
          </p:cNvSpPr>
          <p:nvPr/>
        </p:nvSpPr>
        <p:spPr bwMode="auto">
          <a:xfrm>
            <a:off x="7637463" y="4175125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20" name="119 Rectángulo"/>
          <p:cNvSpPr>
            <a:spLocks noChangeArrowheads="1"/>
          </p:cNvSpPr>
          <p:nvPr/>
        </p:nvSpPr>
        <p:spPr bwMode="auto">
          <a:xfrm>
            <a:off x="6332538" y="4768850"/>
            <a:ext cx="938212" cy="511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21" name="120 Rectángulo"/>
          <p:cNvSpPr>
            <a:spLocks noChangeArrowheads="1"/>
          </p:cNvSpPr>
          <p:nvPr/>
        </p:nvSpPr>
        <p:spPr bwMode="auto">
          <a:xfrm>
            <a:off x="7637463" y="4781550"/>
            <a:ext cx="938212" cy="511175"/>
          </a:xfrm>
          <a:prstGeom prst="rect">
            <a:avLst/>
          </a:prstGeom>
          <a:solidFill>
            <a:srgbClr val="3AEAD5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25" name="124 Rectángulo"/>
          <p:cNvSpPr/>
          <p:nvPr/>
        </p:nvSpPr>
        <p:spPr bwMode="auto">
          <a:xfrm>
            <a:off x="5978525" y="5292725"/>
            <a:ext cx="2868613" cy="7302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_tradnl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cxnSp>
        <p:nvCxnSpPr>
          <p:cNvPr id="160843" name="126 Conector recto"/>
          <p:cNvCxnSpPr>
            <a:cxnSpLocks noChangeShapeType="1"/>
          </p:cNvCxnSpPr>
          <p:nvPr/>
        </p:nvCxnSpPr>
        <p:spPr bwMode="auto">
          <a:xfrm>
            <a:off x="6040438" y="5292725"/>
            <a:ext cx="273208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2 Rectángulo"/>
          <p:cNvSpPr>
            <a:spLocks noChangeArrowheads="1"/>
          </p:cNvSpPr>
          <p:nvPr/>
        </p:nvSpPr>
        <p:spPr bwMode="auto">
          <a:xfrm>
            <a:off x="5849938" y="692150"/>
            <a:ext cx="3117850" cy="59769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6075363" y="5770563"/>
            <a:ext cx="2755900" cy="731837"/>
          </a:xfrm>
          <a:prstGeom prst="rect">
            <a:avLst/>
          </a:prstGeom>
          <a:solidFill>
            <a:srgbClr val="FFFF9B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s-ES_tradnl">
              <a:ln w="28575">
                <a:solidFill>
                  <a:srgbClr val="000000"/>
                </a:solidFill>
              </a:ln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4101" name="38 Rectángulo"/>
          <p:cNvSpPr>
            <a:spLocks noChangeArrowheads="1"/>
          </p:cNvSpPr>
          <p:nvPr/>
        </p:nvSpPr>
        <p:spPr bwMode="auto">
          <a:xfrm>
            <a:off x="817563" y="1222375"/>
            <a:ext cx="4897437" cy="46878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4102" name="3 Conector recto"/>
          <p:cNvCxnSpPr>
            <a:cxnSpLocks noChangeShapeType="1"/>
          </p:cNvCxnSpPr>
          <p:nvPr/>
        </p:nvCxnSpPr>
        <p:spPr bwMode="auto">
          <a:xfrm flipV="1">
            <a:off x="822325" y="1782763"/>
            <a:ext cx="4892675" cy="3478212"/>
          </a:xfrm>
          <a:prstGeom prst="line">
            <a:avLst/>
          </a:prstGeom>
          <a:noFill/>
          <a:ln w="38100" algn="ctr">
            <a:solidFill>
              <a:srgbClr val="1B1B6F"/>
            </a:solidFill>
            <a:round/>
            <a:headEnd/>
            <a:tailEnd/>
          </a:ln>
        </p:spPr>
      </p:cxnSp>
      <p:sp>
        <p:nvSpPr>
          <p:cNvPr id="4103" name="25 CuadroTexto"/>
          <p:cNvSpPr txBox="1">
            <a:spLocks noChangeArrowheads="1"/>
          </p:cNvSpPr>
          <p:nvPr/>
        </p:nvSpPr>
        <p:spPr bwMode="auto">
          <a:xfrm>
            <a:off x="0" y="568325"/>
            <a:ext cx="1911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</a:rPr>
              <a:t>F (pondios)</a:t>
            </a:r>
          </a:p>
        </p:txBody>
      </p:sp>
      <p:grpSp>
        <p:nvGrpSpPr>
          <p:cNvPr id="4104" name="98 Grupo"/>
          <p:cNvGrpSpPr>
            <a:grpSpLocks/>
          </p:cNvGrpSpPr>
          <p:nvPr/>
        </p:nvGrpSpPr>
        <p:grpSpPr bwMode="auto">
          <a:xfrm>
            <a:off x="811213" y="1746250"/>
            <a:ext cx="4881562" cy="3644900"/>
            <a:chOff x="918508" y="1745673"/>
            <a:chExt cx="5747658" cy="3645725"/>
          </a:xfrm>
        </p:grpSpPr>
        <p:cxnSp>
          <p:nvCxnSpPr>
            <p:cNvPr id="4156" name="37 Conector recto"/>
            <p:cNvCxnSpPr>
              <a:cxnSpLocks noChangeShapeType="1"/>
            </p:cNvCxnSpPr>
            <p:nvPr/>
          </p:nvCxnSpPr>
          <p:spPr bwMode="auto">
            <a:xfrm>
              <a:off x="918508" y="5391398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57" name="38 Conector recto"/>
            <p:cNvCxnSpPr>
              <a:cxnSpLocks noChangeShapeType="1"/>
            </p:cNvCxnSpPr>
            <p:nvPr/>
          </p:nvCxnSpPr>
          <p:spPr bwMode="auto">
            <a:xfrm>
              <a:off x="918508" y="4868884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58" name="39 Conector recto"/>
            <p:cNvCxnSpPr>
              <a:cxnSpLocks noChangeShapeType="1"/>
            </p:cNvCxnSpPr>
            <p:nvPr/>
          </p:nvCxnSpPr>
          <p:spPr bwMode="auto">
            <a:xfrm>
              <a:off x="918508" y="4346370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59" name="40 Conector recto"/>
            <p:cNvCxnSpPr>
              <a:cxnSpLocks noChangeShapeType="1"/>
            </p:cNvCxnSpPr>
            <p:nvPr/>
          </p:nvCxnSpPr>
          <p:spPr bwMode="auto">
            <a:xfrm>
              <a:off x="918508" y="3835731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60" name="41 Conector recto"/>
            <p:cNvCxnSpPr>
              <a:cxnSpLocks noChangeShapeType="1"/>
            </p:cNvCxnSpPr>
            <p:nvPr/>
          </p:nvCxnSpPr>
          <p:spPr bwMode="auto">
            <a:xfrm>
              <a:off x="918508" y="3301341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61" name="42 Conector recto"/>
            <p:cNvCxnSpPr>
              <a:cxnSpLocks noChangeShapeType="1"/>
            </p:cNvCxnSpPr>
            <p:nvPr/>
          </p:nvCxnSpPr>
          <p:spPr bwMode="auto">
            <a:xfrm>
              <a:off x="918508" y="2778827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62" name="43 Conector recto"/>
            <p:cNvCxnSpPr>
              <a:cxnSpLocks noChangeShapeType="1"/>
            </p:cNvCxnSpPr>
            <p:nvPr/>
          </p:nvCxnSpPr>
          <p:spPr bwMode="auto">
            <a:xfrm>
              <a:off x="918508" y="2268188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63" name="44 Conector recto"/>
            <p:cNvCxnSpPr>
              <a:cxnSpLocks noChangeShapeType="1"/>
            </p:cNvCxnSpPr>
            <p:nvPr/>
          </p:nvCxnSpPr>
          <p:spPr bwMode="auto">
            <a:xfrm>
              <a:off x="918508" y="1745673"/>
              <a:ext cx="57476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4105" name="47 Conector recto"/>
          <p:cNvCxnSpPr>
            <a:cxnSpLocks noChangeShapeType="1"/>
          </p:cNvCxnSpPr>
          <p:nvPr/>
        </p:nvCxnSpPr>
        <p:spPr bwMode="auto">
          <a:xfrm>
            <a:off x="811213" y="985838"/>
            <a:ext cx="0" cy="5059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6" name="49 Conector recto"/>
          <p:cNvCxnSpPr>
            <a:cxnSpLocks noChangeShapeType="1"/>
          </p:cNvCxnSpPr>
          <p:nvPr/>
        </p:nvCxnSpPr>
        <p:spPr bwMode="auto">
          <a:xfrm>
            <a:off x="811213" y="5913438"/>
            <a:ext cx="5064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7" name="51 Conector recto"/>
          <p:cNvCxnSpPr>
            <a:cxnSpLocks noChangeShapeType="1"/>
          </p:cNvCxnSpPr>
          <p:nvPr/>
        </p:nvCxnSpPr>
        <p:spPr bwMode="auto">
          <a:xfrm>
            <a:off x="1749425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8" name="53 Conector recto"/>
          <p:cNvCxnSpPr>
            <a:cxnSpLocks noChangeShapeType="1"/>
          </p:cNvCxnSpPr>
          <p:nvPr/>
        </p:nvCxnSpPr>
        <p:spPr bwMode="auto">
          <a:xfrm>
            <a:off x="2663825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9" name="54 Conector recto"/>
          <p:cNvCxnSpPr>
            <a:cxnSpLocks noChangeShapeType="1"/>
          </p:cNvCxnSpPr>
          <p:nvPr/>
        </p:nvCxnSpPr>
        <p:spPr bwMode="auto">
          <a:xfrm>
            <a:off x="3602038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0" name="55 Conector recto"/>
          <p:cNvCxnSpPr>
            <a:cxnSpLocks noChangeShapeType="1"/>
          </p:cNvCxnSpPr>
          <p:nvPr/>
        </p:nvCxnSpPr>
        <p:spPr bwMode="auto">
          <a:xfrm>
            <a:off x="4540250" y="5913438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1" name="56 Conector recto"/>
          <p:cNvCxnSpPr>
            <a:cxnSpLocks noChangeShapeType="1"/>
          </p:cNvCxnSpPr>
          <p:nvPr/>
        </p:nvCxnSpPr>
        <p:spPr bwMode="auto">
          <a:xfrm>
            <a:off x="5465763" y="6126163"/>
            <a:ext cx="0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12" name="61 CuadroTexto"/>
          <p:cNvSpPr txBox="1">
            <a:spLocks noChangeArrowheads="1"/>
          </p:cNvSpPr>
          <p:nvPr/>
        </p:nvSpPr>
        <p:spPr bwMode="auto">
          <a:xfrm>
            <a:off x="1547813" y="5961063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4113" name="62 CuadroTexto"/>
          <p:cNvSpPr txBox="1">
            <a:spLocks noChangeArrowheads="1"/>
          </p:cNvSpPr>
          <p:nvPr/>
        </p:nvSpPr>
        <p:spPr bwMode="auto">
          <a:xfrm>
            <a:off x="2390775" y="59610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4114" name="63 CuadroTexto"/>
          <p:cNvSpPr txBox="1">
            <a:spLocks noChangeArrowheads="1"/>
          </p:cNvSpPr>
          <p:nvPr/>
        </p:nvSpPr>
        <p:spPr bwMode="auto">
          <a:xfrm>
            <a:off x="395288" y="5189538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115" name="64 Rectángulo"/>
          <p:cNvSpPr>
            <a:spLocks noChangeArrowheads="1"/>
          </p:cNvSpPr>
          <p:nvPr/>
        </p:nvSpPr>
        <p:spPr bwMode="auto">
          <a:xfrm>
            <a:off x="1589088" y="585788"/>
            <a:ext cx="386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0000"/>
                </a:solidFill>
              </a:rPr>
              <a:t>Peso de la polea = 50 pondios</a:t>
            </a:r>
          </a:p>
        </p:txBody>
      </p:sp>
      <p:sp>
        <p:nvSpPr>
          <p:cNvPr id="4116" name="65 Rectángulo"/>
          <p:cNvSpPr>
            <a:spLocks noChangeArrowheads="1"/>
          </p:cNvSpPr>
          <p:nvPr/>
        </p:nvSpPr>
        <p:spPr bwMode="auto">
          <a:xfrm>
            <a:off x="3346450" y="6297613"/>
            <a:ext cx="141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</a:rPr>
              <a:t>P (pondios)</a:t>
            </a:r>
          </a:p>
        </p:txBody>
      </p:sp>
      <p:sp>
        <p:nvSpPr>
          <p:cNvPr id="4117" name="66 CuadroTexto"/>
          <p:cNvSpPr txBox="1">
            <a:spLocks noChangeArrowheads="1"/>
          </p:cNvSpPr>
          <p:nvPr/>
        </p:nvSpPr>
        <p:spPr bwMode="auto">
          <a:xfrm>
            <a:off x="395288" y="4691063"/>
            <a:ext cx="52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4118" name="67 CuadroTexto"/>
          <p:cNvSpPr txBox="1">
            <a:spLocks noChangeArrowheads="1"/>
          </p:cNvSpPr>
          <p:nvPr/>
        </p:nvSpPr>
        <p:spPr bwMode="auto">
          <a:xfrm>
            <a:off x="395288" y="4168775"/>
            <a:ext cx="52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119" name="68 CuadroTexto"/>
          <p:cNvSpPr txBox="1">
            <a:spLocks noChangeArrowheads="1"/>
          </p:cNvSpPr>
          <p:nvPr/>
        </p:nvSpPr>
        <p:spPr bwMode="auto">
          <a:xfrm>
            <a:off x="395288" y="3646488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120" name="69 CuadroTexto"/>
          <p:cNvSpPr txBox="1">
            <a:spLocks noChangeArrowheads="1"/>
          </p:cNvSpPr>
          <p:nvPr/>
        </p:nvSpPr>
        <p:spPr bwMode="auto">
          <a:xfrm>
            <a:off x="288925" y="3159125"/>
            <a:ext cx="62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4121" name="70 CuadroTexto"/>
          <p:cNvSpPr txBox="1">
            <a:spLocks noChangeArrowheads="1"/>
          </p:cNvSpPr>
          <p:nvPr/>
        </p:nvSpPr>
        <p:spPr bwMode="auto">
          <a:xfrm>
            <a:off x="276225" y="2613025"/>
            <a:ext cx="60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4122" name="71 CuadroTexto"/>
          <p:cNvSpPr txBox="1">
            <a:spLocks noChangeArrowheads="1"/>
          </p:cNvSpPr>
          <p:nvPr/>
        </p:nvSpPr>
        <p:spPr bwMode="auto">
          <a:xfrm>
            <a:off x="252413" y="2101850"/>
            <a:ext cx="63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4123" name="72 CuadroTexto"/>
          <p:cNvSpPr txBox="1">
            <a:spLocks noChangeArrowheads="1"/>
          </p:cNvSpPr>
          <p:nvPr/>
        </p:nvSpPr>
        <p:spPr bwMode="auto">
          <a:xfrm>
            <a:off x="276225" y="1579563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160</a:t>
            </a:r>
          </a:p>
        </p:txBody>
      </p:sp>
      <p:sp>
        <p:nvSpPr>
          <p:cNvPr id="4124" name="73 CuadroTexto"/>
          <p:cNvSpPr txBox="1">
            <a:spLocks noChangeArrowheads="1"/>
          </p:cNvSpPr>
          <p:nvPr/>
        </p:nvSpPr>
        <p:spPr bwMode="auto">
          <a:xfrm>
            <a:off x="265113" y="1057275"/>
            <a:ext cx="665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180</a:t>
            </a:r>
          </a:p>
        </p:txBody>
      </p:sp>
      <p:sp>
        <p:nvSpPr>
          <p:cNvPr id="4125" name="76 CuadroTexto"/>
          <p:cNvSpPr txBox="1">
            <a:spLocks noChangeArrowheads="1"/>
          </p:cNvSpPr>
          <p:nvPr/>
        </p:nvSpPr>
        <p:spPr bwMode="auto">
          <a:xfrm>
            <a:off x="3340100" y="5961063"/>
            <a:ext cx="63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4126" name="77 CuadroTexto"/>
          <p:cNvSpPr txBox="1">
            <a:spLocks noChangeArrowheads="1"/>
          </p:cNvSpPr>
          <p:nvPr/>
        </p:nvSpPr>
        <p:spPr bwMode="auto">
          <a:xfrm>
            <a:off x="4278313" y="5961063"/>
            <a:ext cx="63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4127" name="78 CuadroTexto"/>
          <p:cNvSpPr txBox="1">
            <a:spLocks noChangeArrowheads="1"/>
          </p:cNvSpPr>
          <p:nvPr/>
        </p:nvSpPr>
        <p:spPr bwMode="auto">
          <a:xfrm>
            <a:off x="5181600" y="59610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250</a:t>
            </a:r>
          </a:p>
        </p:txBody>
      </p:sp>
      <p:cxnSp>
        <p:nvCxnSpPr>
          <p:cNvPr id="4128" name="83 Conector recto"/>
          <p:cNvCxnSpPr>
            <a:cxnSpLocks noChangeShapeType="1"/>
          </p:cNvCxnSpPr>
          <p:nvPr/>
        </p:nvCxnSpPr>
        <p:spPr bwMode="auto">
          <a:xfrm flipV="1">
            <a:off x="1749425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9" name="84 Conector recto"/>
          <p:cNvCxnSpPr>
            <a:cxnSpLocks noChangeShapeType="1"/>
          </p:cNvCxnSpPr>
          <p:nvPr/>
        </p:nvCxnSpPr>
        <p:spPr bwMode="auto">
          <a:xfrm flipV="1">
            <a:off x="2663825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0" name="85 Conector recto"/>
          <p:cNvCxnSpPr>
            <a:cxnSpLocks noChangeShapeType="1"/>
          </p:cNvCxnSpPr>
          <p:nvPr/>
        </p:nvCxnSpPr>
        <p:spPr bwMode="auto">
          <a:xfrm flipV="1">
            <a:off x="3602038" y="12223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1" name="86 Conector recto"/>
          <p:cNvCxnSpPr>
            <a:cxnSpLocks noChangeShapeType="1"/>
          </p:cNvCxnSpPr>
          <p:nvPr/>
        </p:nvCxnSpPr>
        <p:spPr bwMode="auto">
          <a:xfrm flipV="1">
            <a:off x="4540250" y="12350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2" name="87 Conector recto"/>
          <p:cNvCxnSpPr>
            <a:cxnSpLocks noChangeShapeType="1"/>
          </p:cNvCxnSpPr>
          <p:nvPr/>
        </p:nvCxnSpPr>
        <p:spPr bwMode="auto">
          <a:xfrm flipV="1">
            <a:off x="5465763" y="1235075"/>
            <a:ext cx="0" cy="4691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104 CuadroTexto"/>
          <p:cNvSpPr txBox="1">
            <a:spLocks noChangeArrowheads="1"/>
          </p:cNvSpPr>
          <p:nvPr/>
        </p:nvSpPr>
        <p:spPr bwMode="auto">
          <a:xfrm>
            <a:off x="6084888" y="765175"/>
            <a:ext cx="261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</a:rPr>
              <a:t>De la gráfica se deduce: </a:t>
            </a:r>
          </a:p>
        </p:txBody>
      </p:sp>
      <p:sp>
        <p:nvSpPr>
          <p:cNvPr id="4134" name="75 CuadroTexto"/>
          <p:cNvSpPr txBox="1"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2020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200" b="1">
                <a:solidFill>
                  <a:srgbClr val="FFFFFF"/>
                </a:solidFill>
              </a:rPr>
              <a:t>Determinación de la relación entre la fuerza aplicada y el peso del cuerpo.</a:t>
            </a:r>
          </a:p>
        </p:txBody>
      </p:sp>
      <p:sp>
        <p:nvSpPr>
          <p:cNvPr id="80" name="79 Triángulo rectángulo"/>
          <p:cNvSpPr/>
          <p:nvPr/>
        </p:nvSpPr>
        <p:spPr bwMode="auto">
          <a:xfrm flipH="1">
            <a:off x="2670175" y="2649538"/>
            <a:ext cx="1871663" cy="1323975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_tradnl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grpSp>
        <p:nvGrpSpPr>
          <p:cNvPr id="3" name="118 Grupo"/>
          <p:cNvGrpSpPr>
            <a:grpSpLocks/>
          </p:cNvGrpSpPr>
          <p:nvPr/>
        </p:nvGrpSpPr>
        <p:grpSpPr bwMode="auto">
          <a:xfrm>
            <a:off x="3630613" y="3206750"/>
            <a:ext cx="973137" cy="765175"/>
            <a:chOff x="3630583" y="3207228"/>
            <a:chExt cx="973036" cy="764730"/>
          </a:xfrm>
        </p:grpSpPr>
        <p:sp>
          <p:nvSpPr>
            <p:cNvPr id="4154" name="81 CuadroTexto"/>
            <p:cNvSpPr txBox="1">
              <a:spLocks noChangeArrowheads="1"/>
            </p:cNvSpPr>
            <p:nvPr/>
          </p:nvSpPr>
          <p:spPr bwMode="auto">
            <a:xfrm>
              <a:off x="3630583" y="3633404"/>
              <a:ext cx="6175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600" b="1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4155" name="82 CuadroTexto"/>
            <p:cNvSpPr txBox="1">
              <a:spLocks noChangeArrowheads="1"/>
            </p:cNvSpPr>
            <p:nvPr/>
          </p:nvSpPr>
          <p:spPr bwMode="auto">
            <a:xfrm>
              <a:off x="4116730" y="3207228"/>
              <a:ext cx="4868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600" b="1">
                  <a:solidFill>
                    <a:srgbClr val="FF0000"/>
                  </a:solidFill>
                </a:rPr>
                <a:t>50</a:t>
              </a:r>
            </a:p>
          </p:txBody>
        </p:sp>
      </p:grpSp>
      <p:grpSp>
        <p:nvGrpSpPr>
          <p:cNvPr id="4" name="113 Grupo"/>
          <p:cNvGrpSpPr>
            <a:grpSpLocks/>
          </p:cNvGrpSpPr>
          <p:nvPr/>
        </p:nvGrpSpPr>
        <p:grpSpPr bwMode="auto">
          <a:xfrm>
            <a:off x="165100" y="2476500"/>
            <a:ext cx="4349750" cy="1638300"/>
            <a:chOff x="165259" y="2476024"/>
            <a:chExt cx="4349591" cy="1638896"/>
          </a:xfrm>
        </p:grpSpPr>
        <p:sp>
          <p:nvSpPr>
            <p:cNvPr id="4148" name="90 CuadroTexto"/>
            <p:cNvSpPr txBox="1">
              <a:spLocks noChangeArrowheads="1"/>
            </p:cNvSpPr>
            <p:nvPr/>
          </p:nvSpPr>
          <p:spPr bwMode="auto">
            <a:xfrm>
              <a:off x="205740" y="3807143"/>
              <a:ext cx="5486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0000"/>
                  </a:solidFill>
                </a:rPr>
                <a:t>75</a:t>
              </a:r>
            </a:p>
          </p:txBody>
        </p:sp>
        <p:cxnSp>
          <p:nvCxnSpPr>
            <p:cNvPr id="4149" name="92 Conector recto"/>
            <p:cNvCxnSpPr>
              <a:cxnSpLocks noChangeShapeType="1"/>
            </p:cNvCxnSpPr>
            <p:nvPr/>
          </p:nvCxnSpPr>
          <p:spPr bwMode="auto">
            <a:xfrm flipH="1">
              <a:off x="822960" y="3954780"/>
              <a:ext cx="184023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150" name="95 Conector recto"/>
            <p:cNvCxnSpPr>
              <a:cxnSpLocks noChangeShapeType="1"/>
            </p:cNvCxnSpPr>
            <p:nvPr/>
          </p:nvCxnSpPr>
          <p:spPr bwMode="auto">
            <a:xfrm>
              <a:off x="560070" y="3954780"/>
              <a:ext cx="246221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151" name="98 Conector recto"/>
            <p:cNvCxnSpPr>
              <a:cxnSpLocks noChangeShapeType="1"/>
            </p:cNvCxnSpPr>
            <p:nvPr/>
          </p:nvCxnSpPr>
          <p:spPr bwMode="auto">
            <a:xfrm flipH="1">
              <a:off x="822960" y="2640330"/>
              <a:ext cx="369189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4152" name="101 CuadroTexto"/>
            <p:cNvSpPr txBox="1">
              <a:spLocks noChangeArrowheads="1"/>
            </p:cNvSpPr>
            <p:nvPr/>
          </p:nvSpPr>
          <p:spPr bwMode="auto">
            <a:xfrm>
              <a:off x="165259" y="2476024"/>
              <a:ext cx="5486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0000"/>
                  </a:solidFill>
                </a:rPr>
                <a:t>125</a:t>
              </a:r>
            </a:p>
          </p:txBody>
        </p:sp>
        <p:cxnSp>
          <p:nvCxnSpPr>
            <p:cNvPr id="4153" name="110 Conector recto"/>
            <p:cNvCxnSpPr>
              <a:cxnSpLocks noChangeShapeType="1"/>
            </p:cNvCxnSpPr>
            <p:nvPr/>
          </p:nvCxnSpPr>
          <p:spPr bwMode="auto">
            <a:xfrm>
              <a:off x="562451" y="2640806"/>
              <a:ext cx="246221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940425" y="1138238"/>
          <a:ext cx="2944813" cy="5356225"/>
        </p:xfrm>
        <a:graphic>
          <a:graphicData uri="http://schemas.openxmlformats.org/presentationml/2006/ole">
            <p:oleObj spid="_x0000_s4098" name="Ecuación" r:id="rId3" imgW="1688760" imgH="3073320" progId="Equation.3">
              <p:embed/>
            </p:oleObj>
          </a:graphicData>
        </a:graphic>
      </p:graphicFrame>
      <p:grpSp>
        <p:nvGrpSpPr>
          <p:cNvPr id="5" name="117 Grupo"/>
          <p:cNvGrpSpPr>
            <a:grpSpLocks/>
          </p:cNvGrpSpPr>
          <p:nvPr/>
        </p:nvGrpSpPr>
        <p:grpSpPr bwMode="auto">
          <a:xfrm>
            <a:off x="2963863" y="3436938"/>
            <a:ext cx="754062" cy="841375"/>
            <a:chOff x="2964656" y="3436890"/>
            <a:chExt cx="752476" cy="842009"/>
          </a:xfrm>
        </p:grpSpPr>
        <p:sp>
          <p:nvSpPr>
            <p:cNvPr id="116" name="115 Arco"/>
            <p:cNvSpPr/>
            <p:nvPr/>
          </p:nvSpPr>
          <p:spPr bwMode="auto">
            <a:xfrm rot="219342">
              <a:off x="2964656" y="3616412"/>
              <a:ext cx="400792" cy="662487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00000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4147" name="116 CuadroTexto"/>
            <p:cNvSpPr txBox="1">
              <a:spLocks noChangeArrowheads="1"/>
            </p:cNvSpPr>
            <p:nvPr/>
          </p:nvSpPr>
          <p:spPr bwMode="auto">
            <a:xfrm>
              <a:off x="3317082" y="3436890"/>
              <a:ext cx="400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000000"/>
                  </a:solidFill>
                </a:rPr>
                <a:t>α</a:t>
              </a:r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10" name="109 Rectángulo"/>
          <p:cNvSpPr>
            <a:spLocks noChangeArrowheads="1"/>
          </p:cNvSpPr>
          <p:nvPr/>
        </p:nvSpPr>
        <p:spPr bwMode="auto">
          <a:xfrm>
            <a:off x="6208713" y="1196975"/>
            <a:ext cx="2624137" cy="7191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6" name="105 Rectángulo"/>
          <p:cNvSpPr>
            <a:spLocks noChangeArrowheads="1"/>
          </p:cNvSpPr>
          <p:nvPr/>
        </p:nvSpPr>
        <p:spPr bwMode="auto">
          <a:xfrm>
            <a:off x="5929313" y="1916113"/>
            <a:ext cx="2933700" cy="722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7" name="106 Rectángulo"/>
          <p:cNvSpPr>
            <a:spLocks noChangeArrowheads="1"/>
          </p:cNvSpPr>
          <p:nvPr/>
        </p:nvSpPr>
        <p:spPr bwMode="auto">
          <a:xfrm>
            <a:off x="6138863" y="2708275"/>
            <a:ext cx="2624137" cy="7556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8" name="107 Rectángulo"/>
          <p:cNvSpPr>
            <a:spLocks noChangeArrowheads="1"/>
          </p:cNvSpPr>
          <p:nvPr/>
        </p:nvSpPr>
        <p:spPr bwMode="auto">
          <a:xfrm>
            <a:off x="5997575" y="3573463"/>
            <a:ext cx="2625725" cy="6778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9" name="108 Rectángulo"/>
          <p:cNvSpPr>
            <a:spLocks noChangeArrowheads="1"/>
          </p:cNvSpPr>
          <p:nvPr/>
        </p:nvSpPr>
        <p:spPr bwMode="auto">
          <a:xfrm>
            <a:off x="6064250" y="4292600"/>
            <a:ext cx="2624138" cy="712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0" name="89 Rectángulo"/>
          <p:cNvSpPr>
            <a:spLocks noChangeArrowheads="1"/>
          </p:cNvSpPr>
          <p:nvPr/>
        </p:nvSpPr>
        <p:spPr bwMode="auto">
          <a:xfrm>
            <a:off x="5992813" y="5732463"/>
            <a:ext cx="2905125" cy="809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7" name="66 Rectángulo"/>
          <p:cNvSpPr>
            <a:spLocks noChangeArrowheads="1"/>
          </p:cNvSpPr>
          <p:nvPr/>
        </p:nvSpPr>
        <p:spPr bwMode="auto">
          <a:xfrm>
            <a:off x="6011863" y="5013325"/>
            <a:ext cx="2906712" cy="809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80" grpId="0" animBg="1"/>
      <p:bldP spid="110" grpId="0" animBg="1"/>
      <p:bldP spid="106" grpId="0" animBg="1"/>
      <p:bldP spid="107" grpId="0" animBg="1"/>
      <p:bldP spid="108" grpId="0" animBg="1"/>
      <p:bldP spid="109" grpId="0" animBg="1"/>
      <p:bldP spid="90" grpId="0" animBg="1"/>
      <p:bldP spid="6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439738"/>
            <a:ext cx="8458200" cy="2386012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CONCLUSIÓN DEL ESTUDIO DE LA VARIACIÓN</a:t>
            </a:r>
            <a:br>
              <a:rPr lang="es-ES" b="1" smtClean="0">
                <a:solidFill>
                  <a:schemeClr val="accent2"/>
                </a:solidFill>
              </a:rPr>
            </a:br>
            <a:r>
              <a:rPr lang="es-ES" b="1" smtClean="0">
                <a:solidFill>
                  <a:srgbClr val="009900"/>
                </a:solidFill>
              </a:rPr>
              <a:t>F = </a:t>
            </a:r>
            <a:r>
              <a:rPr lang="es-ES" b="1" i="1" smtClean="0">
                <a:solidFill>
                  <a:srgbClr val="009900"/>
                </a:solidFill>
              </a:rPr>
              <a:t>f</a:t>
            </a:r>
            <a:r>
              <a:rPr lang="es-ES" b="1" smtClean="0">
                <a:solidFill>
                  <a:srgbClr val="009900"/>
                </a:solidFill>
              </a:rPr>
              <a:t> (P</a:t>
            </a:r>
            <a:r>
              <a:rPr lang="es-ES" b="1" baseline="-25000" smtClean="0">
                <a:solidFill>
                  <a:srgbClr val="009900"/>
                </a:solidFill>
              </a:rPr>
              <a:t>cuerpo</a:t>
            </a:r>
            <a:r>
              <a:rPr lang="es-ES" b="1" smtClean="0">
                <a:solidFill>
                  <a:srgbClr val="009900"/>
                </a:solidFill>
              </a:rPr>
              <a:t>)</a:t>
            </a:r>
            <a:endParaRPr lang="es-ES" b="1" baseline="-25000" smtClean="0">
              <a:solidFill>
                <a:srgbClr val="009900"/>
              </a:solidFill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87363" y="4370388"/>
            <a:ext cx="8121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/>
              <a:t>Como el peso de la polea era de </a:t>
            </a:r>
            <a:r>
              <a:rPr lang="es-ES_tradnl" sz="2200" b="1">
                <a:solidFill>
                  <a:srgbClr val="FF0000"/>
                </a:solidFill>
              </a:rPr>
              <a:t>50 p</a:t>
            </a:r>
            <a:r>
              <a:rPr lang="es-ES_tradnl" sz="2200"/>
              <a:t> se propone la siguiente relación: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19250" y="3173413"/>
          <a:ext cx="5843588" cy="1019175"/>
        </p:xfrm>
        <a:graphic>
          <a:graphicData uri="http://schemas.openxmlformats.org/presentationml/2006/ole">
            <p:oleObj spid="_x0000_s5122" name="Ecuación" r:id="rId3" imgW="2400120" imgH="4190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622425" y="4941888"/>
          <a:ext cx="5838825" cy="1020762"/>
        </p:xfrm>
        <a:graphic>
          <a:graphicData uri="http://schemas.openxmlformats.org/presentationml/2006/ole">
            <p:oleObj spid="_x0000_s5123" name="Ecuación" r:id="rId4" imgW="2400120" imgH="419040" progId="Equation.3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047875" y="3278188"/>
            <a:ext cx="3013075" cy="8556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073650" y="3278188"/>
            <a:ext cx="1965325" cy="8556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438775" y="5048250"/>
            <a:ext cx="1627188" cy="854075"/>
          </a:xfrm>
          <a:prstGeom prst="rect">
            <a:avLst/>
          </a:prstGeom>
          <a:solidFill>
            <a:srgbClr val="FFFF9B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5263"/>
            <a:ext cx="7772400" cy="26558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2"/>
                </a:solidFill>
              </a:rPr>
              <a:t>COMPROBACIÓN EXPERIMENTAL DE LA LEY 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presentaciones\Cuaderno.pot</Template>
  <TotalTime>5205</TotalTime>
  <Words>1694</Words>
  <Application>Microsoft Office PowerPoint</Application>
  <PresentationFormat>Presentación en pantalla (4:3)</PresentationFormat>
  <Paragraphs>534</Paragraphs>
  <Slides>116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116</vt:i4>
      </vt:variant>
    </vt:vector>
  </HeadingPairs>
  <TitlesOfParts>
    <vt:vector size="126" baseType="lpstr">
      <vt:lpstr>Diseño predeterminado</vt:lpstr>
      <vt:lpstr>1_Diseño predeterminado</vt:lpstr>
      <vt:lpstr>2_Diseño predeterminado</vt:lpstr>
      <vt:lpstr>Tema de Office</vt:lpstr>
      <vt:lpstr>1_Tema de Office</vt:lpstr>
      <vt:lpstr>3_Diseño predeterminado</vt:lpstr>
      <vt:lpstr>4_Diseño predeterminado</vt:lpstr>
      <vt:lpstr>5_Diseño predeterminado</vt:lpstr>
      <vt:lpstr>6_Diseño predeterminado</vt:lpstr>
      <vt:lpstr>Ecuación</vt:lpstr>
      <vt:lpstr>Diapositiva 1</vt:lpstr>
      <vt:lpstr>Diapositiva 2</vt:lpstr>
      <vt:lpstr>Diapositiva 3</vt:lpstr>
      <vt:lpstr>Diapositiva 4</vt:lpstr>
      <vt:lpstr>ETAPAS DEL MÉTODO</vt:lpstr>
      <vt:lpstr>Diapositiva 6</vt:lpstr>
      <vt:lpstr>POLEA FIJA</vt:lpstr>
      <vt:lpstr>Diapositiva 8</vt:lpstr>
      <vt:lpstr>HIPÓTESIS FORMULADAS POR LOS ALUMNOS.</vt:lpstr>
      <vt:lpstr>ESTUDIO DE LA VARIACIÓN DE LA FUERZA APLICADA CON:</vt:lpstr>
      <vt:lpstr>DISEÑO</vt:lpstr>
      <vt:lpstr>Diapositiva 12</vt:lpstr>
      <vt:lpstr>Diapositiva 13</vt:lpstr>
      <vt:lpstr>Diapositiva 14</vt:lpstr>
      <vt:lpstr>Diapositiva 15</vt:lpstr>
      <vt:lpstr>Diapositiva 16</vt:lpstr>
      <vt:lpstr>ESTUDIO DE LA VARIACIÓN DE LA FUERZA APLICADA CON:</vt:lpstr>
      <vt:lpstr>DISEÑO</vt:lpstr>
      <vt:lpstr>Diapositiva 19</vt:lpstr>
      <vt:lpstr>Diapositiva 20</vt:lpstr>
      <vt:lpstr>Diapositiva 21</vt:lpstr>
      <vt:lpstr>Diapositiva 22</vt:lpstr>
      <vt:lpstr>ESTUDIO DE LA VARIACIÓN DE LA FUERZA APLICADA CON:</vt:lpstr>
      <vt:lpstr>DISEÑO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 ESTUDIO DE LA VARIACIÓN DE LA FUERZA APLICADA CON:</vt:lpstr>
      <vt:lpstr>DISEÑO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ESTUDIO DE LA VARIACIÓN DE LA FUERZA APLICADA CON:</vt:lpstr>
      <vt:lpstr>DISEÑO</vt:lpstr>
      <vt:lpstr>Diapositiva 41</vt:lpstr>
      <vt:lpstr>Diapositiva 42</vt:lpstr>
      <vt:lpstr>Diapositiva 43</vt:lpstr>
      <vt:lpstr>Diapositiva 44</vt:lpstr>
      <vt:lpstr>Diapositiva 45</vt:lpstr>
      <vt:lpstr>CONCLUSIÓN</vt:lpstr>
      <vt:lpstr>LEY QUE SE PROPONE PARA LA POLEA FIJA</vt:lpstr>
      <vt:lpstr>POLEA MÓVIL</vt:lpstr>
      <vt:lpstr>Diapositiva 49</vt:lpstr>
      <vt:lpstr>Diapositiva 50</vt:lpstr>
      <vt:lpstr>HIPÓTESIS FORMULADAS POR LOS ALUMNOS.</vt:lpstr>
      <vt:lpstr>ESTUDIO DE LA VARIACIÓN DE LA FUERZA APLICADA CON:</vt:lpstr>
      <vt:lpstr>DISEÑO</vt:lpstr>
      <vt:lpstr>Diapositiva 54</vt:lpstr>
      <vt:lpstr>Diapositiva 55</vt:lpstr>
      <vt:lpstr>Diapositiva 56</vt:lpstr>
      <vt:lpstr>Diapositiva 57</vt:lpstr>
      <vt:lpstr>Diapositiva 58</vt:lpstr>
      <vt:lpstr>ESTUDIO DE LA VARIACIÓN DE LA FUERZA APLICADA CON:</vt:lpstr>
      <vt:lpstr>DISEÑO</vt:lpstr>
      <vt:lpstr>Diapositiva 61</vt:lpstr>
      <vt:lpstr>Diapositiva 62</vt:lpstr>
      <vt:lpstr>Diapositiva 63</vt:lpstr>
      <vt:lpstr>Diapositiva 64</vt:lpstr>
      <vt:lpstr>ESTUDIO DE LA VARIACIÓN DE LA FUERZA DE POTENCIA CON:</vt:lpstr>
      <vt:lpstr>DISEÑO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ESTUDIO DE LA VARIACIÓN DE LA FUERZA DE POTENCIA CON:</vt:lpstr>
      <vt:lpstr>DISEÑO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CONCLUSIÓN DEL ESTUDIO DE LA VARIACIÓN F = f (Ppolea)</vt:lpstr>
      <vt:lpstr>ESTUDIO DE LA VARIACIÓN DE LA FUERZA DE POTENCIA CON:</vt:lpstr>
      <vt:lpstr>DISEÑO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CONCLUSIÓN DEL ESTUDIO DE LA VARIACIÓN F = f (Pcuerpo)</vt:lpstr>
      <vt:lpstr>COMPROBACIÓN EXPERIMENTAL DE LA LEY PROPUESTA</vt:lpstr>
      <vt:lpstr>DISEÑO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CONCLUSIÓN</vt:lpstr>
      <vt:lpstr>Estudio de la ventaja mecánica que ofrece la polea móvil</vt:lpstr>
      <vt:lpstr>POLIPASTOS</vt:lpstr>
      <vt:lpstr>Diapositiva 110</vt:lpstr>
      <vt:lpstr>Diapositiva 111</vt:lpstr>
      <vt:lpstr>Diapositiva 112</vt:lpstr>
      <vt:lpstr>CONCLUSIÓN</vt:lpstr>
      <vt:lpstr>Diapositiva 114</vt:lpstr>
      <vt:lpstr>Diapositiva 115</vt:lpstr>
      <vt:lpstr>F I N</vt:lpstr>
    </vt:vector>
  </TitlesOfParts>
  <Company>Departamento Fisica Aplicada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jvsb</cp:lastModifiedBy>
  <cp:revision>408</cp:revision>
  <dcterms:created xsi:type="dcterms:W3CDTF">2003-12-06T16:34:47Z</dcterms:created>
  <dcterms:modified xsi:type="dcterms:W3CDTF">2017-06-07T08:12:49Z</dcterms:modified>
</cp:coreProperties>
</file>